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9"/>
  </p:notesMasterIdLst>
  <p:handoutMasterIdLst>
    <p:handoutMasterId r:id="rId20"/>
  </p:handoutMasterIdLst>
  <p:sldIdLst>
    <p:sldId id="258" r:id="rId2"/>
    <p:sldId id="289" r:id="rId3"/>
    <p:sldId id="288" r:id="rId4"/>
    <p:sldId id="302" r:id="rId5"/>
    <p:sldId id="290" r:id="rId6"/>
    <p:sldId id="291" r:id="rId7"/>
    <p:sldId id="292" r:id="rId8"/>
    <p:sldId id="293" r:id="rId9"/>
    <p:sldId id="294" r:id="rId10"/>
    <p:sldId id="295" r:id="rId11"/>
    <p:sldId id="307" r:id="rId12"/>
    <p:sldId id="298" r:id="rId13"/>
    <p:sldId id="303" r:id="rId14"/>
    <p:sldId id="299" r:id="rId15"/>
    <p:sldId id="297" r:id="rId16"/>
    <p:sldId id="305" r:id="rId17"/>
    <p:sldId id="261" r:id="rId18"/>
  </p:sldIdLst>
  <p:sldSz cx="9144000" cy="6858000" type="screen4x3"/>
  <p:notesSz cx="6889750" cy="10018713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7C80"/>
    <a:srgbClr val="000099"/>
    <a:srgbClr val="FF9999"/>
    <a:srgbClr val="FFCCCC"/>
    <a:srgbClr val="E39463"/>
    <a:srgbClr val="FFFF99"/>
    <a:srgbClr val="CCFF99"/>
    <a:srgbClr val="CCFF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4" autoAdjust="0"/>
    <p:restoredTop sz="94660"/>
  </p:normalViewPr>
  <p:slideViewPr>
    <p:cSldViewPr>
      <p:cViewPr varScale="1">
        <p:scale>
          <a:sx n="84" d="100"/>
          <a:sy n="84" d="100"/>
        </p:scale>
        <p:origin x="2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1.8518518518518517E-2"/>
                  <c:y val="-3.96825396825396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CCD676C-0D37-4F4A-ACB8-0731EF09C8D4}" type="CATEGORYNAME">
                      <a:rPr lang="ko-KR" altLang="en-US" sz="1700"/>
                      <a:pPr>
                        <a:defRPr/>
                      </a:pPr>
                      <a:t>[범주 이름]</a:t>
                    </a:fld>
                    <a:r>
                      <a:rPr lang="en-US" altLang="ko-KR" sz="1700" baseline="0" dirty="0" smtClean="0"/>
                      <a:t>, </a:t>
                    </a:r>
                    <a:fld id="{E55DFBB6-71A4-4F19-818B-C6C4A0697EB2}" type="PERCENTAGE">
                      <a:rPr lang="en-US" altLang="ko-KR" sz="1700" baseline="0"/>
                      <a:pPr>
                        <a:defRPr/>
                      </a:pPr>
                      <a:t>[백분율]</a:t>
                    </a:fld>
                    <a:endParaRPr lang="en-US" altLang="ko-KR" sz="1700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3148148148148148"/>
                  <c:y val="-5.15873015873015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5FE5E02-84A5-40EF-9D03-3BA308D5AC19}" type="CATEGORYNAME">
                      <a:rPr lang="ko-KR" altLang="en-US" sz="170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[범주 이름]</a:t>
                    </a:fld>
                    <a:r>
                      <a:rPr lang="en-US" altLang="ko-KR" sz="1700" baseline="0" dirty="0"/>
                      <a:t>, </a:t>
                    </a:r>
                    <a:fld id="{3EBD8A9D-57AA-4A0D-B6BC-FEE8BB07EA71}" type="PERCENTAGE">
                      <a:rPr lang="en-US" altLang="ko-KR" sz="1700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[백분율]</a:t>
                    </a:fld>
                    <a:endParaRPr lang="en-US" altLang="ko-KR" sz="17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2.0833424467774881E-2"/>
                  <c:y val="4.166666666666666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9F57D2C-1300-4D4A-87D3-F9CBD430B1B0}" type="CATEGORYNAME">
                      <a:rPr lang="ko-KR" altLang="en-US" sz="17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[범주 이름]</a:t>
                    </a:fld>
                    <a:r>
                      <a:rPr lang="en-US" altLang="ko-KR" baseline="0" dirty="0" smtClean="0"/>
                      <a:t>, </a:t>
                    </a:r>
                    <a:fld id="{B92EEE9D-06AD-4BC8-AF9D-0E16BA978479}" type="PERCENTAGE">
                      <a:rPr lang="en-US" altLang="ko-KR" sz="1700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[백분율]</a:t>
                    </a:fld>
                    <a:endParaRPr lang="en-US" altLang="ko-KR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66203703703701"/>
                      <c:h val="9.2420634920634917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3.935185185185186E-2"/>
                  <c:y val="-1.9841269841269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0989646-A3AC-4E44-8BBC-397A5BAC5F75}" type="CATEGORYNAME">
                      <a:rPr lang="ko-KR" altLang="en-US" sz="17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[범주 이름]</a:t>
                    </a:fld>
                    <a:r>
                      <a:rPr lang="en-US" altLang="ko-KR" baseline="0" dirty="0" smtClean="0"/>
                      <a:t>, </a:t>
                    </a:r>
                    <a:fld id="{7B4D4912-9295-4507-91B9-FF3ECE5A3918}" type="PERCENTAGE">
                      <a:rPr lang="en-US" altLang="ko-KR" sz="1700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[백분율]</a:t>
                    </a:fld>
                    <a:endParaRPr lang="en-US" altLang="ko-KR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2.5462962962962962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7AB921A-D459-4E77-9A4B-BF1A0B4EDE8F}" type="CATEGORYNAME">
                      <a:rPr lang="ko-KR" altLang="en-US" sz="17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[범주 이름]</a:t>
                    </a:fld>
                    <a:r>
                      <a:rPr lang="en-US" altLang="ko-KR" sz="1700" baseline="0" dirty="0" smtClean="0"/>
                      <a:t>, </a:t>
                    </a:r>
                    <a:fld id="{15403EDF-2ACC-4CFC-987D-3D50EB323686}" type="PERCENTAGE">
                      <a:rPr lang="en-US" altLang="ko-KR" sz="1700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[백분율]</a:t>
                    </a:fld>
                    <a:endParaRPr lang="en-US" altLang="ko-KR" sz="1700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3.9351851851851853E-2"/>
                  <c:y val="-3.968253968253969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6C07F23-F1E6-44CD-AFC6-E0B43CF30873}" type="CATEGORYNAME">
                      <a:rPr lang="ko-KR" altLang="en-US" sz="170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[범주 이름]</a:t>
                    </a:fld>
                    <a:r>
                      <a:rPr lang="en-US" altLang="ko-KR" sz="1700" baseline="0" dirty="0"/>
                      <a:t>, </a:t>
                    </a:r>
                    <a:fld id="{D4C52554-725B-40AC-B42D-1D540B03A61F}" type="PERCENTAGE">
                      <a:rPr lang="en-US" altLang="ko-KR" sz="1700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[백분율]</a:t>
                    </a:fld>
                    <a:endParaRPr lang="en-US" altLang="ko-KR" sz="17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3.2407407407407406E-2"/>
                  <c:y val="3.96825396825396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0CFFD37-91DA-4906-8B12-35A177D9BF82}" type="CATEGORYNAME">
                      <a:rPr lang="ko-KR" altLang="en-US" sz="170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[범주 이름]</a:t>
                    </a:fld>
                    <a:r>
                      <a:rPr lang="en-US" altLang="ko-KR" sz="1700" baseline="0" dirty="0" smtClean="0"/>
                      <a:t>, </a:t>
                    </a:r>
                    <a:fld id="{279E75F2-9DD0-45F4-B5B3-1666423F99D9}" type="PERCENTAGE">
                      <a:rPr lang="en-US" altLang="ko-KR" sz="1700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[백분율]</a:t>
                    </a:fld>
                    <a:endParaRPr lang="en-US" altLang="ko-KR" sz="1700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신체</c:v>
                </c:pt>
                <c:pt idx="1">
                  <c:v>정서</c:v>
                </c:pt>
                <c:pt idx="2">
                  <c:v>성</c:v>
                </c:pt>
                <c:pt idx="3">
                  <c:v>경제</c:v>
                </c:pt>
                <c:pt idx="4">
                  <c:v>방임</c:v>
                </c:pt>
                <c:pt idx="5">
                  <c:v>자기방임</c:v>
                </c:pt>
                <c:pt idx="6">
                  <c:v>유기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31.3</c:v>
                </c:pt>
                <c:pt idx="1">
                  <c:v>40</c:v>
                </c:pt>
                <c:pt idx="2">
                  <c:v>1.3</c:v>
                </c:pt>
                <c:pt idx="3">
                  <c:v>7.2</c:v>
                </c:pt>
                <c:pt idx="4">
                  <c:v>11.4</c:v>
                </c:pt>
                <c:pt idx="5">
                  <c:v>7.7</c:v>
                </c:pt>
                <c:pt idx="6">
                  <c:v>1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98CB1C-476F-4D36-B2F3-984E18477691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65EDC0B0-D9E8-4E9C-97DE-D043BF1F9DD9}">
      <dgm:prSet phldrT="[텍스트]" custT="1"/>
      <dgm:spPr/>
      <dgm:t>
        <a:bodyPr/>
        <a:lstStyle/>
        <a:p>
          <a:pPr latinLnBrk="1"/>
          <a:r>
            <a:rPr lang="ko-KR" altLang="en-US" sz="2400" b="1" dirty="0" smtClean="0">
              <a:latin typeface="맑은 고딕" pitchFamily="50" charset="-127"/>
              <a:ea typeface="맑은 고딕" pitchFamily="50" charset="-127"/>
            </a:rPr>
            <a:t>지 속 성</a:t>
          </a:r>
          <a:endParaRPr lang="ko-KR" altLang="en-US" sz="2400" b="1" dirty="0">
            <a:latin typeface="맑은 고딕" pitchFamily="50" charset="-127"/>
            <a:ea typeface="맑은 고딕" pitchFamily="50" charset="-127"/>
          </a:endParaRPr>
        </a:p>
      </dgm:t>
    </dgm:pt>
    <dgm:pt modelId="{35D169D4-6D78-41E5-87FA-EEE371247E89}" type="parTrans" cxnId="{2BF07B2D-7AB8-4CA3-864D-2BA53CF0572D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DD2B2057-E69E-4FC6-A419-A6E0D6C59E37}" type="sibTrans" cxnId="{2BF07B2D-7AB8-4CA3-864D-2BA53CF0572D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8569FD4F-BF2D-46B6-B91B-1E66BD6C6FDF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맑은 고딕" pitchFamily="50" charset="-127"/>
              <a:ea typeface="맑은 고딕" pitchFamily="50" charset="-127"/>
            </a:rPr>
            <a:t>복합적이고 </a:t>
          </a:r>
          <a:r>
            <a:rPr lang="en-US" altLang="ko-KR" sz="1800" dirty="0" smtClean="0">
              <a:latin typeface="맑은 고딕" pitchFamily="50" charset="-127"/>
              <a:ea typeface="맑은 고딕" pitchFamily="50" charset="-127"/>
            </a:rPr>
            <a:t/>
          </a:r>
          <a:br>
            <a:rPr lang="en-US" altLang="ko-KR" sz="1800" dirty="0" smtClean="0">
              <a:latin typeface="맑은 고딕" pitchFamily="50" charset="-127"/>
              <a:ea typeface="맑은 고딕" pitchFamily="50" charset="-127"/>
            </a:rPr>
          </a:br>
          <a:r>
            <a:rPr lang="ko-KR" altLang="en-US" sz="1800" dirty="0" smtClean="0">
              <a:latin typeface="맑은 고딕" pitchFamily="50" charset="-127"/>
              <a:ea typeface="맑은 고딕" pitchFamily="50" charset="-127"/>
            </a:rPr>
            <a:t>상호적인 </a:t>
          </a:r>
          <a:r>
            <a:rPr lang="en-US" altLang="ko-KR" sz="1800" dirty="0" smtClean="0">
              <a:latin typeface="맑은 고딕" pitchFamily="50" charset="-127"/>
              <a:ea typeface="맑은 고딕" pitchFamily="50" charset="-127"/>
            </a:rPr>
            <a:t/>
          </a:r>
          <a:br>
            <a:rPr lang="en-US" altLang="ko-KR" sz="1800" dirty="0" smtClean="0">
              <a:latin typeface="맑은 고딕" pitchFamily="50" charset="-127"/>
              <a:ea typeface="맑은 고딕" pitchFamily="50" charset="-127"/>
            </a:rPr>
          </a:br>
          <a:r>
            <a:rPr lang="ko-KR" altLang="en-US" sz="1800" dirty="0" smtClean="0">
              <a:latin typeface="맑은 고딕" pitchFamily="50" charset="-127"/>
              <a:ea typeface="맑은 고딕" pitchFamily="50" charset="-127"/>
            </a:rPr>
            <a:t>원인이 </a:t>
          </a:r>
          <a:r>
            <a:rPr lang="en-US" altLang="ko-KR" sz="1800" dirty="0" smtClean="0">
              <a:latin typeface="맑은 고딕" pitchFamily="50" charset="-127"/>
              <a:ea typeface="맑은 고딕" pitchFamily="50" charset="-127"/>
            </a:rPr>
            <a:t/>
          </a:r>
          <a:br>
            <a:rPr lang="en-US" altLang="ko-KR" sz="1800" dirty="0" smtClean="0">
              <a:latin typeface="맑은 고딕" pitchFamily="50" charset="-127"/>
              <a:ea typeface="맑은 고딕" pitchFamily="50" charset="-127"/>
            </a:rPr>
          </a:br>
          <a:r>
            <a:rPr lang="ko-KR" altLang="en-US" sz="1800" dirty="0" smtClean="0">
              <a:latin typeface="맑은 고딕" pitchFamily="50" charset="-127"/>
              <a:ea typeface="맑은 고딕" pitchFamily="50" charset="-127"/>
            </a:rPr>
            <a:t>존재함</a:t>
          </a:r>
          <a:r>
            <a:rPr lang="en-US" altLang="ko-KR" sz="1800" dirty="0" smtClean="0">
              <a:latin typeface="맑은 고딕" pitchFamily="50" charset="-127"/>
              <a:ea typeface="맑은 고딕" pitchFamily="50" charset="-127"/>
            </a:rPr>
            <a:t>.</a:t>
          </a:r>
          <a:endParaRPr lang="ko-KR" altLang="en-US" sz="1800" dirty="0">
            <a:latin typeface="맑은 고딕" pitchFamily="50" charset="-127"/>
            <a:ea typeface="맑은 고딕" pitchFamily="50" charset="-127"/>
          </a:endParaRPr>
        </a:p>
      </dgm:t>
    </dgm:pt>
    <dgm:pt modelId="{30E8E7E4-0BFA-4396-948F-D43B5D5DA676}" type="parTrans" cxnId="{3AD9175C-303C-403A-A725-95E321EE17CE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045DC8C8-BD08-4B23-B993-EAD46626B3C9}" type="sibTrans" cxnId="{3AD9175C-303C-403A-A725-95E321EE17CE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8CA76439-7922-43CE-9F4B-6272C2A74165}">
      <dgm:prSet phldrT="[텍스트]" custT="1"/>
      <dgm:spPr/>
      <dgm:t>
        <a:bodyPr/>
        <a:lstStyle/>
        <a:p>
          <a:pPr latinLnBrk="1"/>
          <a:r>
            <a:rPr lang="ko-KR" altLang="en-US" sz="2400" b="1" dirty="0" smtClean="0">
              <a:latin typeface="맑은 고딕" pitchFamily="50" charset="-127"/>
              <a:ea typeface="맑은 고딕" pitchFamily="50" charset="-127"/>
            </a:rPr>
            <a:t>반 복 성</a:t>
          </a:r>
          <a:endParaRPr lang="ko-KR" altLang="en-US" sz="2400" b="1" dirty="0">
            <a:latin typeface="맑은 고딕" pitchFamily="50" charset="-127"/>
            <a:ea typeface="맑은 고딕" pitchFamily="50" charset="-127"/>
          </a:endParaRPr>
        </a:p>
      </dgm:t>
    </dgm:pt>
    <dgm:pt modelId="{6F74F561-EE1C-4CF6-B4CD-B2989F7BB6C8}" type="parTrans" cxnId="{B2481BD9-97A3-466C-ACE7-1F8699599782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411AE0EB-669E-4EB6-A9B7-54C3CEA12197}" type="sibTrans" cxnId="{B2481BD9-97A3-466C-ACE7-1F8699599782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D149E744-D85F-49B3-96BF-85AC07406824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맑은 고딕" pitchFamily="50" charset="-127"/>
              <a:ea typeface="맑은 고딕" pitchFamily="50" charset="-127"/>
            </a:rPr>
            <a:t>노인학대는 한번이 아닌 반복하여 </a:t>
          </a:r>
          <a:r>
            <a:rPr lang="en-US" altLang="ko-KR" sz="1800" dirty="0" smtClean="0">
              <a:latin typeface="맑은 고딕" pitchFamily="50" charset="-127"/>
              <a:ea typeface="맑은 고딕" pitchFamily="50" charset="-127"/>
            </a:rPr>
            <a:t/>
          </a:r>
          <a:br>
            <a:rPr lang="en-US" altLang="ko-KR" sz="1800" dirty="0" smtClean="0">
              <a:latin typeface="맑은 고딕" pitchFamily="50" charset="-127"/>
              <a:ea typeface="맑은 고딕" pitchFamily="50" charset="-127"/>
            </a:rPr>
          </a:br>
          <a:r>
            <a:rPr lang="ko-KR" altLang="en-US" sz="1800" dirty="0" smtClean="0">
              <a:latin typeface="맑은 고딕" pitchFamily="50" charset="-127"/>
              <a:ea typeface="맑은 고딕" pitchFamily="50" charset="-127"/>
            </a:rPr>
            <a:t>발생함</a:t>
          </a:r>
          <a:r>
            <a:rPr lang="en-US" altLang="ko-KR" sz="1800" dirty="0" smtClean="0">
              <a:latin typeface="맑은 고딕" pitchFamily="50" charset="-127"/>
              <a:ea typeface="맑은 고딕" pitchFamily="50" charset="-127"/>
            </a:rPr>
            <a:t>.</a:t>
          </a:r>
          <a:endParaRPr lang="ko-KR" altLang="en-US" sz="1800" dirty="0">
            <a:latin typeface="맑은 고딕" pitchFamily="50" charset="-127"/>
            <a:ea typeface="맑은 고딕" pitchFamily="50" charset="-127"/>
          </a:endParaRPr>
        </a:p>
      </dgm:t>
    </dgm:pt>
    <dgm:pt modelId="{DF7EC99D-469B-4B9D-9463-8674ADF98CCA}" type="parTrans" cxnId="{E96E75E8-8032-40E6-A890-7C132B785E6A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BA7D73CE-6040-4C39-B8BC-333959934875}" type="sibTrans" cxnId="{E96E75E8-8032-40E6-A890-7C132B785E6A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E17314E1-8BC9-499A-A0AD-54E5150CF0E1}">
      <dgm:prSet phldrT="[텍스트]" custT="1"/>
      <dgm:spPr/>
      <dgm:t>
        <a:bodyPr/>
        <a:lstStyle/>
        <a:p>
          <a:pPr latinLnBrk="1"/>
          <a:r>
            <a:rPr lang="ko-KR" altLang="en-US" sz="2400" b="1" dirty="0" smtClean="0">
              <a:latin typeface="맑은 고딕" pitchFamily="50" charset="-127"/>
              <a:ea typeface="맑은 고딕" pitchFamily="50" charset="-127"/>
            </a:rPr>
            <a:t>은 폐 성</a:t>
          </a:r>
          <a:endParaRPr lang="ko-KR" altLang="en-US" sz="2400" b="1" dirty="0">
            <a:latin typeface="맑은 고딕" pitchFamily="50" charset="-127"/>
            <a:ea typeface="맑은 고딕" pitchFamily="50" charset="-127"/>
          </a:endParaRPr>
        </a:p>
      </dgm:t>
    </dgm:pt>
    <dgm:pt modelId="{3862F256-DA95-4B5F-AD55-D99450D5269E}" type="parTrans" cxnId="{02A70DA9-C04A-4D55-91CF-70CE56496D0B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8E6EAC82-39ED-4809-B6C9-810E2E139DDC}" type="sibTrans" cxnId="{02A70DA9-C04A-4D55-91CF-70CE56496D0B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6D015CE5-F067-44E6-9444-3B9ACDED0768}">
      <dgm:prSet phldrT="[텍스트]" custT="1"/>
      <dgm:spPr/>
      <dgm:t>
        <a:bodyPr/>
        <a:lstStyle/>
        <a:p>
          <a:pPr latinLnBrk="1"/>
          <a:r>
            <a:rPr lang="ko-KR" altLang="en-US" sz="2400" b="1" dirty="0" smtClean="0">
              <a:latin typeface="맑은 고딕" pitchFamily="50" charset="-127"/>
              <a:ea typeface="맑은 고딕" pitchFamily="50" charset="-127"/>
            </a:rPr>
            <a:t>복 합 성</a:t>
          </a:r>
          <a:endParaRPr lang="ko-KR" altLang="en-US" sz="2400" b="1" dirty="0">
            <a:latin typeface="맑은 고딕" pitchFamily="50" charset="-127"/>
            <a:ea typeface="맑은 고딕" pitchFamily="50" charset="-127"/>
          </a:endParaRPr>
        </a:p>
      </dgm:t>
    </dgm:pt>
    <dgm:pt modelId="{4C310254-7BA2-4A26-9DFF-1DAA1449729C}" type="parTrans" cxnId="{6507F8C6-EDEF-4C71-9FC1-EAC011593274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078E873E-A00B-4A72-B9ED-CB7DAF15DD1C}" type="sibTrans" cxnId="{6507F8C6-EDEF-4C71-9FC1-EAC011593274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E4399C21-8BDC-45F0-89D6-08E292ED8349}">
      <dgm:prSet custT="1"/>
      <dgm:spPr/>
      <dgm:t>
        <a:bodyPr/>
        <a:lstStyle/>
        <a:p>
          <a:pPr latinLnBrk="1"/>
          <a:r>
            <a:rPr lang="ko-KR" altLang="en-US" sz="1800" dirty="0" err="1" smtClean="0">
              <a:latin typeface="맑은 고딕" pitchFamily="50" charset="-127"/>
              <a:ea typeface="맑은 고딕" pitchFamily="50" charset="-127"/>
            </a:rPr>
            <a:t>오랜기간</a:t>
          </a:r>
          <a:r>
            <a:rPr lang="en-US" altLang="ko-KR" sz="1800" dirty="0" smtClean="0">
              <a:latin typeface="맑은 고딕" pitchFamily="50" charset="-127"/>
              <a:ea typeface="맑은 고딕" pitchFamily="50" charset="-127"/>
            </a:rPr>
            <a:t/>
          </a:r>
          <a:br>
            <a:rPr lang="en-US" altLang="ko-KR" sz="1800" dirty="0" smtClean="0">
              <a:latin typeface="맑은 고딕" pitchFamily="50" charset="-127"/>
              <a:ea typeface="맑은 고딕" pitchFamily="50" charset="-127"/>
            </a:rPr>
          </a:br>
          <a:r>
            <a:rPr lang="ko-KR" altLang="en-US" sz="1800" dirty="0" smtClean="0">
              <a:latin typeface="맑은 고딕" pitchFamily="50" charset="-127"/>
              <a:ea typeface="맑은 고딕" pitchFamily="50" charset="-127"/>
            </a:rPr>
            <a:t>동안 노인</a:t>
          </a:r>
          <a:r>
            <a:rPr lang="en-US" altLang="ko-KR" sz="1800" dirty="0" smtClean="0">
              <a:latin typeface="맑은 고딕" pitchFamily="50" charset="-127"/>
              <a:ea typeface="맑은 고딕" pitchFamily="50" charset="-127"/>
            </a:rPr>
            <a:t/>
          </a:r>
          <a:br>
            <a:rPr lang="en-US" altLang="ko-KR" sz="1800" dirty="0" smtClean="0">
              <a:latin typeface="맑은 고딕" pitchFamily="50" charset="-127"/>
              <a:ea typeface="맑은 고딕" pitchFamily="50" charset="-127"/>
            </a:rPr>
          </a:br>
          <a:r>
            <a:rPr lang="ko-KR" altLang="en-US" sz="1800" dirty="0" smtClean="0">
              <a:latin typeface="맑은 고딕" pitchFamily="50" charset="-127"/>
              <a:ea typeface="맑은 고딕" pitchFamily="50" charset="-127"/>
            </a:rPr>
            <a:t>학대가 발생되었음</a:t>
          </a:r>
          <a:r>
            <a:rPr lang="en-US" altLang="ko-KR" sz="1800" dirty="0" smtClean="0">
              <a:latin typeface="맑은 고딕" pitchFamily="50" charset="-127"/>
              <a:ea typeface="맑은 고딕" pitchFamily="50" charset="-127"/>
            </a:rPr>
            <a:t>.</a:t>
          </a:r>
          <a:endParaRPr lang="ko-KR" altLang="en-US" sz="1800" dirty="0">
            <a:latin typeface="맑은 고딕" pitchFamily="50" charset="-127"/>
            <a:ea typeface="맑은 고딕" pitchFamily="50" charset="-127"/>
          </a:endParaRPr>
        </a:p>
      </dgm:t>
    </dgm:pt>
    <dgm:pt modelId="{057AF319-4052-4575-95FC-14690731151E}" type="parTrans" cxnId="{4FF9A65E-848C-4AF9-B110-C0C85A3676E9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9FDFE371-3B04-4AFE-BAA8-92348918ED87}" type="sibTrans" cxnId="{4FF9A65E-848C-4AF9-B110-C0C85A3676E9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99EC01D0-4414-4E4E-9D99-082C7F04366B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맑은 고딕" pitchFamily="50" charset="-127"/>
              <a:ea typeface="맑은 고딕" pitchFamily="50" charset="-127"/>
            </a:rPr>
            <a:t>남에게 알리고 싶어하지 않음</a:t>
          </a:r>
          <a:r>
            <a:rPr lang="en-US" altLang="ko-KR" sz="1800" dirty="0" smtClean="0">
              <a:latin typeface="맑은 고딕" pitchFamily="50" charset="-127"/>
              <a:ea typeface="맑은 고딕" pitchFamily="50" charset="-127"/>
            </a:rPr>
            <a:t>.</a:t>
          </a:r>
          <a:endParaRPr lang="ko-KR" altLang="en-US" sz="1800" dirty="0">
            <a:latin typeface="맑은 고딕" pitchFamily="50" charset="-127"/>
            <a:ea typeface="맑은 고딕" pitchFamily="50" charset="-127"/>
          </a:endParaRPr>
        </a:p>
      </dgm:t>
    </dgm:pt>
    <dgm:pt modelId="{B9A2BB98-1D9F-4423-B486-356EA43F24D8}" type="sibTrans" cxnId="{9473FA19-E7A9-4024-A5A5-4C0679DDCE0C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0B8249D4-487C-4E31-92F3-78D0FFCFBC7A}" type="parTrans" cxnId="{9473FA19-E7A9-4024-A5A5-4C0679DDCE0C}">
      <dgm:prSet/>
      <dgm:spPr/>
      <dgm:t>
        <a:bodyPr/>
        <a:lstStyle/>
        <a:p>
          <a:pPr latinLnBrk="1"/>
          <a:endParaRPr lang="ko-KR" altLang="en-US">
            <a:latin typeface="맑은 고딕" pitchFamily="50" charset="-127"/>
            <a:ea typeface="맑은 고딕" pitchFamily="50" charset="-127"/>
          </a:endParaRPr>
        </a:p>
      </dgm:t>
    </dgm:pt>
    <dgm:pt modelId="{2E70FE21-9AB2-46C0-A8AD-6D215FEDFE67}" type="pres">
      <dgm:prSet presAssocID="{6F98CB1C-476F-4D36-B2F3-984E1847769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0E9419E-33E4-4754-BAC6-958BCDAF7490}" type="pres">
      <dgm:prSet presAssocID="{65EDC0B0-D9E8-4E9C-97DE-D043BF1F9DD9}" presName="composite" presStyleCnt="0"/>
      <dgm:spPr/>
    </dgm:pt>
    <dgm:pt modelId="{92B4AB67-3128-4579-BFE1-DA32983B67AF}" type="pres">
      <dgm:prSet presAssocID="{65EDC0B0-D9E8-4E9C-97DE-D043BF1F9DD9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A48C491-7D3C-45F5-BC40-02124D921539}" type="pres">
      <dgm:prSet presAssocID="{65EDC0B0-D9E8-4E9C-97DE-D043BF1F9DD9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5AB9BC1-D102-4899-9165-BF783888C32A}" type="pres">
      <dgm:prSet presAssocID="{DD2B2057-E69E-4FC6-A419-A6E0D6C59E37}" presName="space" presStyleCnt="0"/>
      <dgm:spPr/>
    </dgm:pt>
    <dgm:pt modelId="{B26F13E7-39FA-401E-9223-F7DA95829FC9}" type="pres">
      <dgm:prSet presAssocID="{6D015CE5-F067-44E6-9444-3B9ACDED0768}" presName="composite" presStyleCnt="0"/>
      <dgm:spPr/>
    </dgm:pt>
    <dgm:pt modelId="{9CED8114-EBF5-4B84-9B7E-AB467BB9C7C5}" type="pres">
      <dgm:prSet presAssocID="{6D015CE5-F067-44E6-9444-3B9ACDED076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09A6B00-5418-4C7D-9521-54095361AAB2}" type="pres">
      <dgm:prSet presAssocID="{6D015CE5-F067-44E6-9444-3B9ACDED0768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A4E97D9-D75F-4AE7-82A5-FC2D70763E3D}" type="pres">
      <dgm:prSet presAssocID="{078E873E-A00B-4A72-B9ED-CB7DAF15DD1C}" presName="space" presStyleCnt="0"/>
      <dgm:spPr/>
    </dgm:pt>
    <dgm:pt modelId="{600D952D-536C-4D45-B729-128B1F25608D}" type="pres">
      <dgm:prSet presAssocID="{8CA76439-7922-43CE-9F4B-6272C2A74165}" presName="composite" presStyleCnt="0"/>
      <dgm:spPr/>
    </dgm:pt>
    <dgm:pt modelId="{F7D9B287-A75A-41D7-AF1F-7F265F91BAEB}" type="pres">
      <dgm:prSet presAssocID="{8CA76439-7922-43CE-9F4B-6272C2A74165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0C03E49-86FE-4818-8807-C82A65409D8B}" type="pres">
      <dgm:prSet presAssocID="{8CA76439-7922-43CE-9F4B-6272C2A74165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E44242C-D158-4014-BF99-6604A45782DA}" type="pres">
      <dgm:prSet presAssocID="{411AE0EB-669E-4EB6-A9B7-54C3CEA12197}" presName="space" presStyleCnt="0"/>
      <dgm:spPr/>
    </dgm:pt>
    <dgm:pt modelId="{E3584D97-D194-4F0F-A2FF-88A62C6318F8}" type="pres">
      <dgm:prSet presAssocID="{E17314E1-8BC9-499A-A0AD-54E5150CF0E1}" presName="composite" presStyleCnt="0"/>
      <dgm:spPr/>
    </dgm:pt>
    <dgm:pt modelId="{171D2A1E-3856-4670-81FB-BB5A1BBC99F8}" type="pres">
      <dgm:prSet presAssocID="{E17314E1-8BC9-499A-A0AD-54E5150CF0E1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E0A92AE-FE2D-4DB9-9E49-3B8EEF3FDF64}" type="pres">
      <dgm:prSet presAssocID="{E17314E1-8BC9-499A-A0AD-54E5150CF0E1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69BD6C9-90DB-4A1B-9B52-37984AD91AD3}" type="presOf" srcId="{6F98CB1C-476F-4D36-B2F3-984E18477691}" destId="{2E70FE21-9AB2-46C0-A8AD-6D215FEDFE67}" srcOrd="0" destOrd="0" presId="urn:microsoft.com/office/officeart/2005/8/layout/hList1"/>
    <dgm:cxn modelId="{F6BDAAB4-A451-4786-9FBF-E22785E84970}" type="presOf" srcId="{D149E744-D85F-49B3-96BF-85AC07406824}" destId="{C0C03E49-86FE-4818-8807-C82A65409D8B}" srcOrd="0" destOrd="0" presId="urn:microsoft.com/office/officeart/2005/8/layout/hList1"/>
    <dgm:cxn modelId="{9473FA19-E7A9-4024-A5A5-4C0679DDCE0C}" srcId="{E17314E1-8BC9-499A-A0AD-54E5150CF0E1}" destId="{99EC01D0-4414-4E4E-9D99-082C7F04366B}" srcOrd="0" destOrd="0" parTransId="{0B8249D4-487C-4E31-92F3-78D0FFCFBC7A}" sibTransId="{B9A2BB98-1D9F-4423-B486-356EA43F24D8}"/>
    <dgm:cxn modelId="{B2481BD9-97A3-466C-ACE7-1F8699599782}" srcId="{6F98CB1C-476F-4D36-B2F3-984E18477691}" destId="{8CA76439-7922-43CE-9F4B-6272C2A74165}" srcOrd="2" destOrd="0" parTransId="{6F74F561-EE1C-4CF6-B4CD-B2989F7BB6C8}" sibTransId="{411AE0EB-669E-4EB6-A9B7-54C3CEA12197}"/>
    <dgm:cxn modelId="{ED024EAA-6F5A-493A-AF90-D21D9CFFC573}" type="presOf" srcId="{99EC01D0-4414-4E4E-9D99-082C7F04366B}" destId="{5E0A92AE-FE2D-4DB9-9E49-3B8EEF3FDF64}" srcOrd="0" destOrd="0" presId="urn:microsoft.com/office/officeart/2005/8/layout/hList1"/>
    <dgm:cxn modelId="{3AD9175C-303C-403A-A725-95E321EE17CE}" srcId="{6D015CE5-F067-44E6-9444-3B9ACDED0768}" destId="{8569FD4F-BF2D-46B6-B91B-1E66BD6C6FDF}" srcOrd="0" destOrd="0" parTransId="{30E8E7E4-0BFA-4396-948F-D43B5D5DA676}" sibTransId="{045DC8C8-BD08-4B23-B993-EAD46626B3C9}"/>
    <dgm:cxn modelId="{02A70DA9-C04A-4D55-91CF-70CE56496D0B}" srcId="{6F98CB1C-476F-4D36-B2F3-984E18477691}" destId="{E17314E1-8BC9-499A-A0AD-54E5150CF0E1}" srcOrd="3" destOrd="0" parTransId="{3862F256-DA95-4B5F-AD55-D99450D5269E}" sibTransId="{8E6EAC82-39ED-4809-B6C9-810E2E139DDC}"/>
    <dgm:cxn modelId="{2BF07B2D-7AB8-4CA3-864D-2BA53CF0572D}" srcId="{6F98CB1C-476F-4D36-B2F3-984E18477691}" destId="{65EDC0B0-D9E8-4E9C-97DE-D043BF1F9DD9}" srcOrd="0" destOrd="0" parTransId="{35D169D4-6D78-41E5-87FA-EEE371247E89}" sibTransId="{DD2B2057-E69E-4FC6-A419-A6E0D6C59E37}"/>
    <dgm:cxn modelId="{3FAE3196-F1B1-447F-AA2B-80BDA46E20E6}" type="presOf" srcId="{6D015CE5-F067-44E6-9444-3B9ACDED0768}" destId="{9CED8114-EBF5-4B84-9B7E-AB467BB9C7C5}" srcOrd="0" destOrd="0" presId="urn:microsoft.com/office/officeart/2005/8/layout/hList1"/>
    <dgm:cxn modelId="{E79B02BC-C3CD-4B13-A3FE-378C51BF31AE}" type="presOf" srcId="{E17314E1-8BC9-499A-A0AD-54E5150CF0E1}" destId="{171D2A1E-3856-4670-81FB-BB5A1BBC99F8}" srcOrd="0" destOrd="0" presId="urn:microsoft.com/office/officeart/2005/8/layout/hList1"/>
    <dgm:cxn modelId="{E96E75E8-8032-40E6-A890-7C132B785E6A}" srcId="{8CA76439-7922-43CE-9F4B-6272C2A74165}" destId="{D149E744-D85F-49B3-96BF-85AC07406824}" srcOrd="0" destOrd="0" parTransId="{DF7EC99D-469B-4B9D-9463-8674ADF98CCA}" sibTransId="{BA7D73CE-6040-4C39-B8BC-333959934875}"/>
    <dgm:cxn modelId="{BE706CA3-CBC0-4845-954F-E17760AF595A}" type="presOf" srcId="{8569FD4F-BF2D-46B6-B91B-1E66BD6C6FDF}" destId="{809A6B00-5418-4C7D-9521-54095361AAB2}" srcOrd="0" destOrd="0" presId="urn:microsoft.com/office/officeart/2005/8/layout/hList1"/>
    <dgm:cxn modelId="{9D12719E-80C4-4B4E-9D6D-608139E26A3E}" type="presOf" srcId="{E4399C21-8BDC-45F0-89D6-08E292ED8349}" destId="{DA48C491-7D3C-45F5-BC40-02124D921539}" srcOrd="0" destOrd="0" presId="urn:microsoft.com/office/officeart/2005/8/layout/hList1"/>
    <dgm:cxn modelId="{6507F8C6-EDEF-4C71-9FC1-EAC011593274}" srcId="{6F98CB1C-476F-4D36-B2F3-984E18477691}" destId="{6D015CE5-F067-44E6-9444-3B9ACDED0768}" srcOrd="1" destOrd="0" parTransId="{4C310254-7BA2-4A26-9DFF-1DAA1449729C}" sibTransId="{078E873E-A00B-4A72-B9ED-CB7DAF15DD1C}"/>
    <dgm:cxn modelId="{28C9AA9A-7C36-4C4A-93CD-230830E39EDC}" type="presOf" srcId="{8CA76439-7922-43CE-9F4B-6272C2A74165}" destId="{F7D9B287-A75A-41D7-AF1F-7F265F91BAEB}" srcOrd="0" destOrd="0" presId="urn:microsoft.com/office/officeart/2005/8/layout/hList1"/>
    <dgm:cxn modelId="{4FF9A65E-848C-4AF9-B110-C0C85A3676E9}" srcId="{65EDC0B0-D9E8-4E9C-97DE-D043BF1F9DD9}" destId="{E4399C21-8BDC-45F0-89D6-08E292ED8349}" srcOrd="0" destOrd="0" parTransId="{057AF319-4052-4575-95FC-14690731151E}" sibTransId="{9FDFE371-3B04-4AFE-BAA8-92348918ED87}"/>
    <dgm:cxn modelId="{5A4C39B8-F848-4D59-87BF-5DBAF1A83327}" type="presOf" srcId="{65EDC0B0-D9E8-4E9C-97DE-D043BF1F9DD9}" destId="{92B4AB67-3128-4579-BFE1-DA32983B67AF}" srcOrd="0" destOrd="0" presId="urn:microsoft.com/office/officeart/2005/8/layout/hList1"/>
    <dgm:cxn modelId="{1BA5E770-B9AB-440C-AC0F-E5299C979C9E}" type="presParOf" srcId="{2E70FE21-9AB2-46C0-A8AD-6D215FEDFE67}" destId="{40E9419E-33E4-4754-BAC6-958BCDAF7490}" srcOrd="0" destOrd="0" presId="urn:microsoft.com/office/officeart/2005/8/layout/hList1"/>
    <dgm:cxn modelId="{DE99C2F4-9A58-44DE-AB82-4ED751214A79}" type="presParOf" srcId="{40E9419E-33E4-4754-BAC6-958BCDAF7490}" destId="{92B4AB67-3128-4579-BFE1-DA32983B67AF}" srcOrd="0" destOrd="0" presId="urn:microsoft.com/office/officeart/2005/8/layout/hList1"/>
    <dgm:cxn modelId="{188C87D4-A5A7-44A6-8C0B-5D225C51D28F}" type="presParOf" srcId="{40E9419E-33E4-4754-BAC6-958BCDAF7490}" destId="{DA48C491-7D3C-45F5-BC40-02124D921539}" srcOrd="1" destOrd="0" presId="urn:microsoft.com/office/officeart/2005/8/layout/hList1"/>
    <dgm:cxn modelId="{EFC86976-82FE-4FB4-A6EA-6935148718E1}" type="presParOf" srcId="{2E70FE21-9AB2-46C0-A8AD-6D215FEDFE67}" destId="{95AB9BC1-D102-4899-9165-BF783888C32A}" srcOrd="1" destOrd="0" presId="urn:microsoft.com/office/officeart/2005/8/layout/hList1"/>
    <dgm:cxn modelId="{417641A5-7DB8-4D79-9905-8EBBA8ADF664}" type="presParOf" srcId="{2E70FE21-9AB2-46C0-A8AD-6D215FEDFE67}" destId="{B26F13E7-39FA-401E-9223-F7DA95829FC9}" srcOrd="2" destOrd="0" presId="urn:microsoft.com/office/officeart/2005/8/layout/hList1"/>
    <dgm:cxn modelId="{CD82A2ED-C52A-4B0B-AF00-127B30947A98}" type="presParOf" srcId="{B26F13E7-39FA-401E-9223-F7DA95829FC9}" destId="{9CED8114-EBF5-4B84-9B7E-AB467BB9C7C5}" srcOrd="0" destOrd="0" presId="urn:microsoft.com/office/officeart/2005/8/layout/hList1"/>
    <dgm:cxn modelId="{54BCE1E1-FBD9-4A89-BCB4-7C97643B99F4}" type="presParOf" srcId="{B26F13E7-39FA-401E-9223-F7DA95829FC9}" destId="{809A6B00-5418-4C7D-9521-54095361AAB2}" srcOrd="1" destOrd="0" presId="urn:microsoft.com/office/officeart/2005/8/layout/hList1"/>
    <dgm:cxn modelId="{76FCB615-BACC-4C48-AEC6-2EF6B0238ADC}" type="presParOf" srcId="{2E70FE21-9AB2-46C0-A8AD-6D215FEDFE67}" destId="{DA4E97D9-D75F-4AE7-82A5-FC2D70763E3D}" srcOrd="3" destOrd="0" presId="urn:microsoft.com/office/officeart/2005/8/layout/hList1"/>
    <dgm:cxn modelId="{B2EC79DA-DA57-45D8-895C-618C0243B9BB}" type="presParOf" srcId="{2E70FE21-9AB2-46C0-A8AD-6D215FEDFE67}" destId="{600D952D-536C-4D45-B729-128B1F25608D}" srcOrd="4" destOrd="0" presId="urn:microsoft.com/office/officeart/2005/8/layout/hList1"/>
    <dgm:cxn modelId="{3B2D6F8F-326F-4FC6-8A19-9353411029AC}" type="presParOf" srcId="{600D952D-536C-4D45-B729-128B1F25608D}" destId="{F7D9B287-A75A-41D7-AF1F-7F265F91BAEB}" srcOrd="0" destOrd="0" presId="urn:microsoft.com/office/officeart/2005/8/layout/hList1"/>
    <dgm:cxn modelId="{E63D65CE-916D-4DDC-B1DD-FD76A914A66F}" type="presParOf" srcId="{600D952D-536C-4D45-B729-128B1F25608D}" destId="{C0C03E49-86FE-4818-8807-C82A65409D8B}" srcOrd="1" destOrd="0" presId="urn:microsoft.com/office/officeart/2005/8/layout/hList1"/>
    <dgm:cxn modelId="{7A045966-82EB-4BF5-B8FD-CE4FDEC8C2C5}" type="presParOf" srcId="{2E70FE21-9AB2-46C0-A8AD-6D215FEDFE67}" destId="{CE44242C-D158-4014-BF99-6604A45782DA}" srcOrd="5" destOrd="0" presId="urn:microsoft.com/office/officeart/2005/8/layout/hList1"/>
    <dgm:cxn modelId="{81312F66-3A20-400A-B1B0-347B2736403B}" type="presParOf" srcId="{2E70FE21-9AB2-46C0-A8AD-6D215FEDFE67}" destId="{E3584D97-D194-4F0F-A2FF-88A62C6318F8}" srcOrd="6" destOrd="0" presId="urn:microsoft.com/office/officeart/2005/8/layout/hList1"/>
    <dgm:cxn modelId="{B837BE53-0F51-40AF-89AC-074C0A65DD51}" type="presParOf" srcId="{E3584D97-D194-4F0F-A2FF-88A62C6318F8}" destId="{171D2A1E-3856-4670-81FB-BB5A1BBC99F8}" srcOrd="0" destOrd="0" presId="urn:microsoft.com/office/officeart/2005/8/layout/hList1"/>
    <dgm:cxn modelId="{33869C3D-F09C-4191-8486-4B02E24F0AC4}" type="presParOf" srcId="{E3584D97-D194-4F0F-A2FF-88A62C6318F8}" destId="{5E0A92AE-FE2D-4DB9-9E49-3B8EEF3FDF6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4AB67-3128-4579-BFE1-DA32983B67AF}">
      <dsp:nvSpPr>
        <dsp:cNvPr id="0" name=""/>
        <dsp:cNvSpPr/>
      </dsp:nvSpPr>
      <dsp:spPr>
        <a:xfrm>
          <a:off x="2734" y="297721"/>
          <a:ext cx="1644194" cy="6576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>
              <a:latin typeface="맑은 고딕" pitchFamily="50" charset="-127"/>
              <a:ea typeface="맑은 고딕" pitchFamily="50" charset="-127"/>
            </a:rPr>
            <a:t>지 속 성</a:t>
          </a:r>
          <a:endParaRPr lang="ko-KR" altLang="en-US" sz="2400" b="1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2734" y="297721"/>
        <a:ext cx="1644194" cy="657677"/>
      </dsp:txXfrm>
    </dsp:sp>
    <dsp:sp modelId="{DA48C491-7D3C-45F5-BC40-02124D921539}">
      <dsp:nvSpPr>
        <dsp:cNvPr id="0" name=""/>
        <dsp:cNvSpPr/>
      </dsp:nvSpPr>
      <dsp:spPr>
        <a:xfrm>
          <a:off x="2734" y="955398"/>
          <a:ext cx="1644194" cy="28108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err="1" smtClean="0">
              <a:latin typeface="맑은 고딕" pitchFamily="50" charset="-127"/>
              <a:ea typeface="맑은 고딕" pitchFamily="50" charset="-127"/>
            </a:rPr>
            <a:t>오랜기간</a:t>
          </a:r>
          <a:r>
            <a:rPr lang="en-US" altLang="ko-KR" sz="1800" kern="1200" dirty="0" smtClean="0">
              <a:latin typeface="맑은 고딕" pitchFamily="50" charset="-127"/>
              <a:ea typeface="맑은 고딕" pitchFamily="50" charset="-127"/>
            </a:rPr>
            <a:t/>
          </a:r>
          <a:br>
            <a:rPr lang="en-US" altLang="ko-KR" sz="1800" kern="1200" dirty="0" smtClean="0">
              <a:latin typeface="맑은 고딕" pitchFamily="50" charset="-127"/>
              <a:ea typeface="맑은 고딕" pitchFamily="50" charset="-127"/>
            </a:rPr>
          </a:br>
          <a:r>
            <a:rPr lang="ko-KR" altLang="en-US" sz="1800" kern="1200" dirty="0" smtClean="0">
              <a:latin typeface="맑은 고딕" pitchFamily="50" charset="-127"/>
              <a:ea typeface="맑은 고딕" pitchFamily="50" charset="-127"/>
            </a:rPr>
            <a:t>동안 노인</a:t>
          </a:r>
          <a:r>
            <a:rPr lang="en-US" altLang="ko-KR" sz="1800" kern="1200" dirty="0" smtClean="0">
              <a:latin typeface="맑은 고딕" pitchFamily="50" charset="-127"/>
              <a:ea typeface="맑은 고딕" pitchFamily="50" charset="-127"/>
            </a:rPr>
            <a:t/>
          </a:r>
          <a:br>
            <a:rPr lang="en-US" altLang="ko-KR" sz="1800" kern="1200" dirty="0" smtClean="0">
              <a:latin typeface="맑은 고딕" pitchFamily="50" charset="-127"/>
              <a:ea typeface="맑은 고딕" pitchFamily="50" charset="-127"/>
            </a:rPr>
          </a:br>
          <a:r>
            <a:rPr lang="ko-KR" altLang="en-US" sz="1800" kern="1200" dirty="0" smtClean="0">
              <a:latin typeface="맑은 고딕" pitchFamily="50" charset="-127"/>
              <a:ea typeface="맑은 고딕" pitchFamily="50" charset="-127"/>
            </a:rPr>
            <a:t>학대가 발생되었음</a:t>
          </a:r>
          <a:r>
            <a:rPr lang="en-US" altLang="ko-KR" sz="1800" kern="1200" dirty="0" smtClean="0">
              <a:latin typeface="맑은 고딕" pitchFamily="50" charset="-127"/>
              <a:ea typeface="맑은 고딕" pitchFamily="50" charset="-127"/>
            </a:rPr>
            <a:t>.</a:t>
          </a:r>
          <a:endParaRPr lang="ko-KR" altLang="en-US" sz="1800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2734" y="955398"/>
        <a:ext cx="1644194" cy="2810880"/>
      </dsp:txXfrm>
    </dsp:sp>
    <dsp:sp modelId="{9CED8114-EBF5-4B84-9B7E-AB467BB9C7C5}">
      <dsp:nvSpPr>
        <dsp:cNvPr id="0" name=""/>
        <dsp:cNvSpPr/>
      </dsp:nvSpPr>
      <dsp:spPr>
        <a:xfrm>
          <a:off x="1877116" y="297721"/>
          <a:ext cx="1644194" cy="657677"/>
        </a:xfrm>
        <a:prstGeom prst="rect">
          <a:avLst/>
        </a:prstGeom>
        <a:solidFill>
          <a:schemeClr val="accent2">
            <a:hueOff val="915447"/>
            <a:satOff val="-16269"/>
            <a:lumOff val="523"/>
            <a:alphaOff val="0"/>
          </a:schemeClr>
        </a:solidFill>
        <a:ln w="19050" cap="flat" cmpd="sng" algn="ctr">
          <a:solidFill>
            <a:schemeClr val="accent2">
              <a:hueOff val="915447"/>
              <a:satOff val="-16269"/>
              <a:lumOff val="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>
              <a:latin typeface="맑은 고딕" pitchFamily="50" charset="-127"/>
              <a:ea typeface="맑은 고딕" pitchFamily="50" charset="-127"/>
            </a:rPr>
            <a:t>복 합 성</a:t>
          </a:r>
          <a:endParaRPr lang="ko-KR" altLang="en-US" sz="2400" b="1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1877116" y="297721"/>
        <a:ext cx="1644194" cy="657677"/>
      </dsp:txXfrm>
    </dsp:sp>
    <dsp:sp modelId="{809A6B00-5418-4C7D-9521-54095361AAB2}">
      <dsp:nvSpPr>
        <dsp:cNvPr id="0" name=""/>
        <dsp:cNvSpPr/>
      </dsp:nvSpPr>
      <dsp:spPr>
        <a:xfrm>
          <a:off x="1877116" y="955398"/>
          <a:ext cx="1644194" cy="2810880"/>
        </a:xfrm>
        <a:prstGeom prst="rect">
          <a:avLst/>
        </a:prstGeom>
        <a:solidFill>
          <a:schemeClr val="accent2">
            <a:tint val="40000"/>
            <a:alpha val="90000"/>
            <a:hueOff val="1092372"/>
            <a:satOff val="-14205"/>
            <a:lumOff val="-449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1092372"/>
              <a:satOff val="-14205"/>
              <a:lumOff val="-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smtClean="0">
              <a:latin typeface="맑은 고딕" pitchFamily="50" charset="-127"/>
              <a:ea typeface="맑은 고딕" pitchFamily="50" charset="-127"/>
            </a:rPr>
            <a:t>복합적이고 </a:t>
          </a:r>
          <a:r>
            <a:rPr lang="en-US" altLang="ko-KR" sz="1800" kern="1200" dirty="0" smtClean="0">
              <a:latin typeface="맑은 고딕" pitchFamily="50" charset="-127"/>
              <a:ea typeface="맑은 고딕" pitchFamily="50" charset="-127"/>
            </a:rPr>
            <a:t/>
          </a:r>
          <a:br>
            <a:rPr lang="en-US" altLang="ko-KR" sz="1800" kern="1200" dirty="0" smtClean="0">
              <a:latin typeface="맑은 고딕" pitchFamily="50" charset="-127"/>
              <a:ea typeface="맑은 고딕" pitchFamily="50" charset="-127"/>
            </a:rPr>
          </a:br>
          <a:r>
            <a:rPr lang="ko-KR" altLang="en-US" sz="1800" kern="1200" dirty="0" smtClean="0">
              <a:latin typeface="맑은 고딕" pitchFamily="50" charset="-127"/>
              <a:ea typeface="맑은 고딕" pitchFamily="50" charset="-127"/>
            </a:rPr>
            <a:t>상호적인 </a:t>
          </a:r>
          <a:r>
            <a:rPr lang="en-US" altLang="ko-KR" sz="1800" kern="1200" dirty="0" smtClean="0">
              <a:latin typeface="맑은 고딕" pitchFamily="50" charset="-127"/>
              <a:ea typeface="맑은 고딕" pitchFamily="50" charset="-127"/>
            </a:rPr>
            <a:t/>
          </a:r>
          <a:br>
            <a:rPr lang="en-US" altLang="ko-KR" sz="1800" kern="1200" dirty="0" smtClean="0">
              <a:latin typeface="맑은 고딕" pitchFamily="50" charset="-127"/>
              <a:ea typeface="맑은 고딕" pitchFamily="50" charset="-127"/>
            </a:rPr>
          </a:br>
          <a:r>
            <a:rPr lang="ko-KR" altLang="en-US" sz="1800" kern="1200" dirty="0" smtClean="0">
              <a:latin typeface="맑은 고딕" pitchFamily="50" charset="-127"/>
              <a:ea typeface="맑은 고딕" pitchFamily="50" charset="-127"/>
            </a:rPr>
            <a:t>원인이 </a:t>
          </a:r>
          <a:r>
            <a:rPr lang="en-US" altLang="ko-KR" sz="1800" kern="1200" dirty="0" smtClean="0">
              <a:latin typeface="맑은 고딕" pitchFamily="50" charset="-127"/>
              <a:ea typeface="맑은 고딕" pitchFamily="50" charset="-127"/>
            </a:rPr>
            <a:t/>
          </a:r>
          <a:br>
            <a:rPr lang="en-US" altLang="ko-KR" sz="1800" kern="1200" dirty="0" smtClean="0">
              <a:latin typeface="맑은 고딕" pitchFamily="50" charset="-127"/>
              <a:ea typeface="맑은 고딕" pitchFamily="50" charset="-127"/>
            </a:rPr>
          </a:br>
          <a:r>
            <a:rPr lang="ko-KR" altLang="en-US" sz="1800" kern="1200" dirty="0" smtClean="0">
              <a:latin typeface="맑은 고딕" pitchFamily="50" charset="-127"/>
              <a:ea typeface="맑은 고딕" pitchFamily="50" charset="-127"/>
            </a:rPr>
            <a:t>존재함</a:t>
          </a:r>
          <a:r>
            <a:rPr lang="en-US" altLang="ko-KR" sz="1800" kern="1200" dirty="0" smtClean="0">
              <a:latin typeface="맑은 고딕" pitchFamily="50" charset="-127"/>
              <a:ea typeface="맑은 고딕" pitchFamily="50" charset="-127"/>
            </a:rPr>
            <a:t>.</a:t>
          </a:r>
          <a:endParaRPr lang="ko-KR" altLang="en-US" sz="1800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1877116" y="955398"/>
        <a:ext cx="1644194" cy="2810880"/>
      </dsp:txXfrm>
    </dsp:sp>
    <dsp:sp modelId="{F7D9B287-A75A-41D7-AF1F-7F265F91BAEB}">
      <dsp:nvSpPr>
        <dsp:cNvPr id="0" name=""/>
        <dsp:cNvSpPr/>
      </dsp:nvSpPr>
      <dsp:spPr>
        <a:xfrm>
          <a:off x="3751497" y="297721"/>
          <a:ext cx="1644194" cy="657677"/>
        </a:xfrm>
        <a:prstGeom prst="rect">
          <a:avLst/>
        </a:prstGeom>
        <a:solidFill>
          <a:schemeClr val="accent2">
            <a:hueOff val="1830893"/>
            <a:satOff val="-32539"/>
            <a:lumOff val="1046"/>
            <a:alphaOff val="0"/>
          </a:schemeClr>
        </a:solidFill>
        <a:ln w="19050" cap="flat" cmpd="sng" algn="ctr">
          <a:solidFill>
            <a:schemeClr val="accent2">
              <a:hueOff val="1830893"/>
              <a:satOff val="-32539"/>
              <a:lumOff val="10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>
              <a:latin typeface="맑은 고딕" pitchFamily="50" charset="-127"/>
              <a:ea typeface="맑은 고딕" pitchFamily="50" charset="-127"/>
            </a:rPr>
            <a:t>반 복 성</a:t>
          </a:r>
          <a:endParaRPr lang="ko-KR" altLang="en-US" sz="2400" b="1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3751497" y="297721"/>
        <a:ext cx="1644194" cy="657677"/>
      </dsp:txXfrm>
    </dsp:sp>
    <dsp:sp modelId="{C0C03E49-86FE-4818-8807-C82A65409D8B}">
      <dsp:nvSpPr>
        <dsp:cNvPr id="0" name=""/>
        <dsp:cNvSpPr/>
      </dsp:nvSpPr>
      <dsp:spPr>
        <a:xfrm>
          <a:off x="3751497" y="955398"/>
          <a:ext cx="1644194" cy="2810880"/>
        </a:xfrm>
        <a:prstGeom prst="rect">
          <a:avLst/>
        </a:prstGeom>
        <a:solidFill>
          <a:schemeClr val="accent2">
            <a:tint val="40000"/>
            <a:alpha val="90000"/>
            <a:hueOff val="2184745"/>
            <a:satOff val="-28410"/>
            <a:lumOff val="-89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2184745"/>
              <a:satOff val="-28410"/>
              <a:lumOff val="-8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smtClean="0">
              <a:latin typeface="맑은 고딕" pitchFamily="50" charset="-127"/>
              <a:ea typeface="맑은 고딕" pitchFamily="50" charset="-127"/>
            </a:rPr>
            <a:t>노인학대는 한번이 아닌 반복하여 </a:t>
          </a:r>
          <a:r>
            <a:rPr lang="en-US" altLang="ko-KR" sz="1800" kern="1200" dirty="0" smtClean="0">
              <a:latin typeface="맑은 고딕" pitchFamily="50" charset="-127"/>
              <a:ea typeface="맑은 고딕" pitchFamily="50" charset="-127"/>
            </a:rPr>
            <a:t/>
          </a:r>
          <a:br>
            <a:rPr lang="en-US" altLang="ko-KR" sz="1800" kern="1200" dirty="0" smtClean="0">
              <a:latin typeface="맑은 고딕" pitchFamily="50" charset="-127"/>
              <a:ea typeface="맑은 고딕" pitchFamily="50" charset="-127"/>
            </a:rPr>
          </a:br>
          <a:r>
            <a:rPr lang="ko-KR" altLang="en-US" sz="1800" kern="1200" dirty="0" smtClean="0">
              <a:latin typeface="맑은 고딕" pitchFamily="50" charset="-127"/>
              <a:ea typeface="맑은 고딕" pitchFamily="50" charset="-127"/>
            </a:rPr>
            <a:t>발생함</a:t>
          </a:r>
          <a:r>
            <a:rPr lang="en-US" altLang="ko-KR" sz="1800" kern="1200" dirty="0" smtClean="0">
              <a:latin typeface="맑은 고딕" pitchFamily="50" charset="-127"/>
              <a:ea typeface="맑은 고딕" pitchFamily="50" charset="-127"/>
            </a:rPr>
            <a:t>.</a:t>
          </a:r>
          <a:endParaRPr lang="ko-KR" altLang="en-US" sz="1800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3751497" y="955398"/>
        <a:ext cx="1644194" cy="2810880"/>
      </dsp:txXfrm>
    </dsp:sp>
    <dsp:sp modelId="{171D2A1E-3856-4670-81FB-BB5A1BBC99F8}">
      <dsp:nvSpPr>
        <dsp:cNvPr id="0" name=""/>
        <dsp:cNvSpPr/>
      </dsp:nvSpPr>
      <dsp:spPr>
        <a:xfrm>
          <a:off x="5625879" y="297721"/>
          <a:ext cx="1644194" cy="657677"/>
        </a:xfrm>
        <a:prstGeom prst="rect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19050" cap="flat" cmpd="sng" algn="ctr">
          <a:solidFill>
            <a:schemeClr val="accent2">
              <a:hueOff val="2746340"/>
              <a:satOff val="-48808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>
              <a:latin typeface="맑은 고딕" pitchFamily="50" charset="-127"/>
              <a:ea typeface="맑은 고딕" pitchFamily="50" charset="-127"/>
            </a:rPr>
            <a:t>은 폐 성</a:t>
          </a:r>
          <a:endParaRPr lang="ko-KR" altLang="en-US" sz="2400" b="1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5625879" y="297721"/>
        <a:ext cx="1644194" cy="657677"/>
      </dsp:txXfrm>
    </dsp:sp>
    <dsp:sp modelId="{5E0A92AE-FE2D-4DB9-9E49-3B8EEF3FDF64}">
      <dsp:nvSpPr>
        <dsp:cNvPr id="0" name=""/>
        <dsp:cNvSpPr/>
      </dsp:nvSpPr>
      <dsp:spPr>
        <a:xfrm>
          <a:off x="5625879" y="955398"/>
          <a:ext cx="1644194" cy="2810880"/>
        </a:xfrm>
        <a:prstGeom prst="rect">
          <a:avLst/>
        </a:prstGeom>
        <a:solidFill>
          <a:schemeClr val="accent2">
            <a:tint val="40000"/>
            <a:alpha val="90000"/>
            <a:hueOff val="3277117"/>
            <a:satOff val="-42615"/>
            <a:lumOff val="-134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277117"/>
              <a:satOff val="-42615"/>
              <a:lumOff val="-13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smtClean="0">
              <a:latin typeface="맑은 고딕" pitchFamily="50" charset="-127"/>
              <a:ea typeface="맑은 고딕" pitchFamily="50" charset="-127"/>
            </a:rPr>
            <a:t>남에게 알리고 싶어하지 않음</a:t>
          </a:r>
          <a:r>
            <a:rPr lang="en-US" altLang="ko-KR" sz="1800" kern="1200" dirty="0" smtClean="0">
              <a:latin typeface="맑은 고딕" pitchFamily="50" charset="-127"/>
              <a:ea typeface="맑은 고딕" pitchFamily="50" charset="-127"/>
            </a:rPr>
            <a:t>.</a:t>
          </a:r>
          <a:endParaRPr lang="ko-KR" altLang="en-US" sz="1800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5625879" y="955398"/>
        <a:ext cx="1644194" cy="281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85558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9" tIns="46024" rIns="92049" bIns="46024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ko-K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600" y="0"/>
            <a:ext cx="2985558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9" tIns="46024" rIns="92049" bIns="4602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ko-KR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516038"/>
            <a:ext cx="2985558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9" tIns="46024" rIns="92049" bIns="46024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ko-KR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600" y="9516038"/>
            <a:ext cx="2985558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9" tIns="46024" rIns="92049" bIns="4602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85310C-866A-4A22-83B0-F2A3FEB34A5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13871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85558" cy="500936"/>
          </a:xfrm>
          <a:prstGeom prst="rect">
            <a:avLst/>
          </a:prstGeom>
        </p:spPr>
        <p:txBody>
          <a:bodyPr vert="horz" lIns="92049" tIns="46024" rIns="92049" bIns="4602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600" y="0"/>
            <a:ext cx="2985558" cy="500936"/>
          </a:xfrm>
          <a:prstGeom prst="rect">
            <a:avLst/>
          </a:prstGeom>
        </p:spPr>
        <p:txBody>
          <a:bodyPr vert="horz" lIns="92049" tIns="46024" rIns="92049" bIns="46024" rtlCol="0"/>
          <a:lstStyle>
            <a:lvl1pPr algn="r">
              <a:defRPr sz="1200"/>
            </a:lvl1pPr>
          </a:lstStyle>
          <a:p>
            <a:fld id="{7714EAFD-E6E5-45E0-BDA7-9FABD36C41CA}" type="datetimeFigureOut">
              <a:rPr lang="ko-KR" altLang="en-US" smtClean="0"/>
              <a:pPr/>
              <a:t>2020-08-13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2475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49" tIns="46024" rIns="92049" bIns="4602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6" y="4758890"/>
            <a:ext cx="5511800" cy="4508421"/>
          </a:xfrm>
          <a:prstGeom prst="rect">
            <a:avLst/>
          </a:prstGeom>
        </p:spPr>
        <p:txBody>
          <a:bodyPr vert="horz" lIns="92049" tIns="46024" rIns="92049" bIns="46024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3" y="9516038"/>
            <a:ext cx="2985558" cy="500936"/>
          </a:xfrm>
          <a:prstGeom prst="rect">
            <a:avLst/>
          </a:prstGeom>
        </p:spPr>
        <p:txBody>
          <a:bodyPr vert="horz" lIns="92049" tIns="46024" rIns="92049" bIns="4602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600" y="9516038"/>
            <a:ext cx="2985558" cy="500936"/>
          </a:xfrm>
          <a:prstGeom prst="rect">
            <a:avLst/>
          </a:prstGeom>
        </p:spPr>
        <p:txBody>
          <a:bodyPr vert="horz" lIns="92049" tIns="46024" rIns="92049" bIns="46024" rtlCol="0" anchor="b"/>
          <a:lstStyle>
            <a:lvl1pPr algn="r">
              <a:defRPr sz="1200"/>
            </a:lvl1pPr>
          </a:lstStyle>
          <a:p>
            <a:fld id="{9BAA29AD-9892-46BD-8F3F-808535F1D4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27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서초구립노인요양센터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A29AD-9892-46BD-8F3F-808535F1D4DE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6472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노인학대의 유형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A29AD-9892-46BD-8F3F-808535F1D4DE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5550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행복하세요</a:t>
            </a:r>
            <a:r>
              <a:rPr lang="en-US" altLang="ko-KR" dirty="0" smtClean="0"/>
              <a:t>….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A29AD-9892-46BD-8F3F-808535F1D4DE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72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9D96EDC-C704-4119-9B2A-02F189A0430A}" type="datetimeFigureOut">
              <a:rPr lang="ko-KR" altLang="en-US" smtClean="0"/>
              <a:pPr/>
              <a:t>2020-08-13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4D8AC9-3BF3-469C-B566-A2BD0DC182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6EDC-C704-4119-9B2A-02F189A0430A}" type="datetimeFigureOut">
              <a:rPr lang="ko-KR" altLang="en-US" smtClean="0"/>
              <a:pPr/>
              <a:t>2020-08-13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8AC9-3BF3-469C-B566-A2BD0DC182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9D96EDC-C704-4119-9B2A-02F189A0430A}" type="datetimeFigureOut">
              <a:rPr lang="ko-KR" altLang="en-US" smtClean="0"/>
              <a:pPr/>
              <a:t>2020-08-13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54D8AC9-3BF3-469C-B566-A2BD0DC182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6EDC-C704-4119-9B2A-02F189A0430A}" type="datetimeFigureOut">
              <a:rPr lang="ko-KR" altLang="en-US" smtClean="0"/>
              <a:pPr/>
              <a:t>2020-08-13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4D8AC9-3BF3-469C-B566-A2BD0DC1826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6EDC-C704-4119-9B2A-02F189A0430A}" type="datetimeFigureOut">
              <a:rPr lang="ko-KR" altLang="en-US" smtClean="0"/>
              <a:pPr/>
              <a:t>2020-08-13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54D8AC9-3BF3-469C-B566-A2BD0DC1826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9D96EDC-C704-4119-9B2A-02F189A0430A}" type="datetimeFigureOut">
              <a:rPr lang="ko-KR" altLang="en-US" smtClean="0"/>
              <a:pPr/>
              <a:t>2020-08-13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4D8AC9-3BF3-469C-B566-A2BD0DC1826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9D96EDC-C704-4119-9B2A-02F189A0430A}" type="datetimeFigureOut">
              <a:rPr lang="ko-KR" altLang="en-US" smtClean="0"/>
              <a:pPr/>
              <a:t>2020-08-13</a:t>
            </a:fld>
            <a:endParaRPr lang="ko-KR" alt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4D8AC9-3BF3-469C-B566-A2BD0DC1826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6EDC-C704-4119-9B2A-02F189A0430A}" type="datetimeFigureOut">
              <a:rPr lang="ko-KR" altLang="en-US" smtClean="0"/>
              <a:pPr/>
              <a:t>2020-08-13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4D8AC9-3BF3-469C-B566-A2BD0DC182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6EDC-C704-4119-9B2A-02F189A0430A}" type="datetimeFigureOut">
              <a:rPr lang="ko-KR" altLang="en-US" smtClean="0"/>
              <a:pPr/>
              <a:t>2020-08-13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4D8AC9-3BF3-469C-B566-A2BD0DC182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6EDC-C704-4119-9B2A-02F189A0430A}" type="datetimeFigureOut">
              <a:rPr lang="ko-KR" altLang="en-US" smtClean="0"/>
              <a:pPr/>
              <a:t>2020-08-13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4D8AC9-3BF3-469C-B566-A2BD0DC1826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9D96EDC-C704-4119-9B2A-02F189A0430A}" type="datetimeFigureOut">
              <a:rPr lang="ko-KR" altLang="en-US" smtClean="0"/>
              <a:pPr/>
              <a:t>2020-08-13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54D8AC9-3BF3-469C-B566-A2BD0DC1826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9D96EDC-C704-4119-9B2A-02F189A0430A}" type="datetimeFigureOut">
              <a:rPr lang="ko-KR" altLang="en-US" smtClean="0"/>
              <a:pPr/>
              <a:t>2020-08-13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4D8AC9-3BF3-469C-B566-A2BD0DC182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 descr="06_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380" y="0"/>
            <a:ext cx="9144000" cy="6858000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852208" y="1484784"/>
            <a:ext cx="741682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000" b="1" dirty="0" smtClean="0"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년 </a:t>
            </a:r>
            <a:endParaRPr lang="en-US" altLang="ko-KR" sz="5000" b="1" dirty="0" smtClean="0">
              <a:latin typeface="THE외계인설명서" panose="02020503020101020101" pitchFamily="18" charset="-127"/>
              <a:ea typeface="THE외계인설명서" panose="02020503020101020101" pitchFamily="18" charset="-127"/>
              <a:cs typeface="THE외계인설명서" panose="02020503020101020101" pitchFamily="18" charset="-127"/>
            </a:endParaRPr>
          </a:p>
          <a:p>
            <a:r>
              <a:rPr lang="ko-KR" altLang="en-US" b="1" dirty="0" smtClean="0"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 </a:t>
            </a:r>
            <a:endParaRPr lang="en-US" altLang="ko-KR" b="1" dirty="0" smtClean="0">
              <a:latin typeface="THE외계인설명서" panose="02020503020101020101" pitchFamily="18" charset="-127"/>
              <a:ea typeface="THE외계인설명서" panose="02020503020101020101" pitchFamily="18" charset="-127"/>
              <a:cs typeface="THE외계인설명서" panose="0202050302010102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1684838"/>
            <a:ext cx="6264696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4400" dirty="0" smtClean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노인학대 예방교육</a:t>
            </a:r>
            <a:endParaRPr lang="ko-KR" altLang="en-US" sz="4400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8104" y="4653136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0070C0"/>
                </a:solidFill>
                <a:latin typeface="+mj-ea"/>
                <a:ea typeface="+mj-ea"/>
              </a:rPr>
              <a:t>수명산요양원</a:t>
            </a:r>
            <a:endParaRPr lang="ko-KR" altLang="en-US" sz="32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91" t="49921" r="17021" b="27812"/>
          <a:stretch/>
        </p:blipFill>
        <p:spPr bwMode="auto">
          <a:xfrm>
            <a:off x="3491880" y="-11289"/>
            <a:ext cx="5652120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28600"/>
            <a:ext cx="8298504" cy="990600"/>
          </a:xfrm>
        </p:spPr>
        <p:txBody>
          <a:bodyPr>
            <a:noAutofit/>
          </a:bodyPr>
          <a:lstStyle/>
          <a:p>
            <a:pPr algn="ctr"/>
            <a:r>
              <a:rPr lang="en-US" altLang="ko-KR" sz="4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4800" b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ko-KR" altLang="en-US" sz="4800" b="1" dirty="0" smtClean="0">
                <a:solidFill>
                  <a:schemeClr val="accent1">
                    <a:lumMod val="75000"/>
                  </a:schemeClr>
                </a:solidFill>
              </a:rPr>
              <a:t>방임</a:t>
            </a:r>
            <a:r>
              <a:rPr lang="en-US" altLang="ko-KR" sz="48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altLang="ko-KR" sz="5500" b="1" dirty="0" smtClean="0">
                <a:solidFill>
                  <a:schemeClr val="accent1">
                    <a:lumMod val="75000"/>
                  </a:schemeClr>
                </a:solidFill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⑤</a:t>
            </a:r>
            <a:r>
              <a:rPr lang="en-US" altLang="ko-KR" sz="4800" b="1" dirty="0" smtClean="0">
                <a:solidFill>
                  <a:schemeClr val="accent1">
                    <a:lumMod val="75000"/>
                  </a:schemeClr>
                </a:solidFill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 </a:t>
            </a:r>
            <a:r>
              <a:rPr lang="ko-KR" altLang="en-US" sz="4800" b="1" dirty="0" smtClean="0">
                <a:solidFill>
                  <a:schemeClr val="accent1">
                    <a:lumMod val="75000"/>
                  </a:schemeClr>
                </a:solidFill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방 임</a:t>
            </a:r>
            <a:endParaRPr lang="ko-KR" altLang="en-US" sz="4800" b="1" dirty="0">
              <a:solidFill>
                <a:schemeClr val="accent1">
                  <a:lumMod val="75000"/>
                </a:schemeClr>
              </a:solidFill>
              <a:latin typeface="THE외계인설명서" panose="02020503020101020101" pitchFamily="18" charset="-127"/>
              <a:ea typeface="THE외계인설명서" panose="02020503020101020101" pitchFamily="18" charset="-127"/>
              <a:cs typeface="THE외계인설명서" panose="02020503020101020101" pitchFamily="18" charset="-127"/>
            </a:endParaRPr>
          </a:p>
        </p:txBody>
      </p:sp>
      <p:pic>
        <p:nvPicPr>
          <p:cNvPr id="4" name="Picture 2" descr="\\복지재활팀장\공유폴더\복지재활팀\각 파트 파일\사례관리 파트\5. 매니저 개인폴더\장영희\2014노인학대\알린다그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08012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케어매니저-3\Desktop\2014학대1\노인학대 그림\방임_copy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8092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5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91" t="49921" r="17021" b="27812"/>
          <a:stretch/>
        </p:blipFill>
        <p:spPr bwMode="auto">
          <a:xfrm>
            <a:off x="3491880" y="0"/>
            <a:ext cx="5652120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\\복지재활팀장\공유폴더\복지재활팀\각 파트 파일\사례관리 파트\5. 매니저 개인폴더\장영희\2014노인학대\알린다그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359"/>
            <a:ext cx="108012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케어매니저-3\Desktop\2014학대1\노인학대 그림\자기방임_copy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2" y="1772816"/>
            <a:ext cx="864096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 smtClean="0"/>
              <a:t>                    자기방임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08541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91" t="49921" r="17021" b="27812"/>
          <a:stretch/>
        </p:blipFill>
        <p:spPr bwMode="auto">
          <a:xfrm>
            <a:off x="3491880" y="0"/>
            <a:ext cx="5652120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\\복지재활팀장\공유폴더\복지재활팀\각 파트 파일\사례관리 파트\5. 매니저 개인폴더\장영희\2014노인학대\알린다그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115212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케어매니저-3\Desktop\2014학대1\노인학대 그림\유기_copy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8092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                       </a:t>
            </a:r>
            <a:r>
              <a:rPr lang="ko-KR" altLang="en-US" sz="6000" dirty="0" smtClean="0"/>
              <a:t>유기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312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91" t="49921" r="17021" b="27812"/>
          <a:stretch/>
        </p:blipFill>
        <p:spPr bwMode="auto">
          <a:xfrm>
            <a:off x="3491880" y="0"/>
            <a:ext cx="5652120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4293" y="278160"/>
            <a:ext cx="8856984" cy="990600"/>
          </a:xfrm>
        </p:spPr>
        <p:txBody>
          <a:bodyPr>
            <a:noAutofit/>
          </a:bodyPr>
          <a:lstStyle/>
          <a:p>
            <a:r>
              <a:rPr lang="en-US" altLang="ko-KR" sz="4100" b="1" dirty="0" smtClean="0"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4</a:t>
            </a:r>
            <a:endParaRPr lang="ko-KR" altLang="en-US" sz="4100" b="1" dirty="0">
              <a:latin typeface="THE외계인설명서" panose="02020503020101020101" pitchFamily="18" charset="-127"/>
              <a:ea typeface="THE외계인설명서" panose="02020503020101020101" pitchFamily="18" charset="-127"/>
              <a:cs typeface="THE외계인설명서" panose="02020503020101020101" pitchFamily="18" charset="-127"/>
            </a:endParaRPr>
          </a:p>
        </p:txBody>
      </p:sp>
      <p:sp>
        <p:nvSpPr>
          <p:cNvPr id="4" name="내용 개체 틀 1"/>
          <p:cNvSpPr>
            <a:spLocks noGrp="1"/>
          </p:cNvSpPr>
          <p:nvPr>
            <p:ph sz="quarter" idx="1"/>
          </p:nvPr>
        </p:nvSpPr>
        <p:spPr>
          <a:xfrm>
            <a:off x="251520" y="1744216"/>
            <a:ext cx="8784976" cy="506916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ko-KR" altLang="en-US" sz="2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수치심 또는 자존심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을 상하게 하는 </a:t>
            </a:r>
            <a:r>
              <a:rPr lang="ko-KR" altLang="en-US" sz="2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말</a:t>
            </a:r>
            <a:r>
              <a:rPr lang="en-US" altLang="ko-KR" sz="2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협박</a:t>
            </a:r>
            <a:r>
              <a:rPr lang="en-US" altLang="ko-KR" sz="2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욕설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을 함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2400" b="1" dirty="0">
              <a:latin typeface="맑은 고딕" pitchFamily="50" charset="-127"/>
              <a:ea typeface="맑은 고딕" pitchFamily="50" charset="-127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목욕이나 속옷 교체 시 어르신이 </a:t>
            </a:r>
            <a:r>
              <a:rPr lang="ko-KR" altLang="en-US" sz="2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성적 수치심 또는 창피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를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느끼게 함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잔존능력을 유지시키기 위한 </a:t>
            </a:r>
            <a:r>
              <a:rPr lang="ko-KR" altLang="en-US" sz="2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노력 및 보호를 하지 않음</a:t>
            </a:r>
            <a:r>
              <a:rPr lang="en-US" altLang="ko-KR" sz="2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ko-KR" altLang="en-US" sz="2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힘 또는 폭력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으로 통제하려거나 제대로 돌보지 않아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 타박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골절이 보임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치료나 요양의 목적 이외에 강압적인 </a:t>
            </a:r>
            <a:r>
              <a:rPr lang="ko-KR" altLang="en-US" sz="2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노동행위를 강요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함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어르신의 물건 및 금품을 허락 없이 사용하거나 </a:t>
            </a:r>
            <a:r>
              <a:rPr lang="ko-KR" altLang="en-US" sz="2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갈취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함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어르신의 주변환경을 </a:t>
            </a:r>
            <a:r>
              <a:rPr lang="ko-KR" altLang="en-US" sz="2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비위생적이고 안전하지 않게 관리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함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종교활동을 어르신의 의사와 관계없이 </a:t>
            </a:r>
            <a:r>
              <a:rPr lang="ko-KR" altLang="en-US" sz="2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강제적으로 참여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시킴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 smtClean="0">
                <a:latin typeface="+mj-ea"/>
                <a:ea typeface="+mj-ea"/>
              </a:rPr>
              <a:t>노인시설에서 발견되는 주요 노인학대</a:t>
            </a:r>
            <a:endParaRPr lang="ko-KR" altLang="en-US" sz="4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0693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복지재활팀장\공유폴더\복지재활팀\각 파트 파일\사례관리 파트\5. 매니저 개인폴더\장영희\2014노인학대\알린다그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4156" y="5589550"/>
            <a:ext cx="1061133" cy="117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>
          <a:xfrm>
            <a:off x="612648" y="1844824"/>
            <a:ext cx="8153400" cy="4608512"/>
          </a:xfrm>
        </p:spPr>
        <p:txBody>
          <a:bodyPr>
            <a:noAutofit/>
          </a:bodyPr>
          <a:lstStyle/>
          <a:p>
            <a:r>
              <a:rPr lang="ko-KR" altLang="en-US" sz="2400" b="1" dirty="0" smtClean="0">
                <a:solidFill>
                  <a:srgbClr val="FF9933"/>
                </a:solidFill>
                <a:latin typeface="맑은 고딕" pitchFamily="50" charset="-127"/>
                <a:ea typeface="맑은 고딕" pitchFamily="50" charset="-127"/>
              </a:rPr>
              <a:t>존경과 존엄한 존재로 대우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받고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차별</a:t>
            </a:r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착취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학대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방임을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  받지 않고 생활할 수 있는 권리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개인 욕구에 상응하는 </a:t>
            </a:r>
            <a:r>
              <a:rPr lang="ko-KR" altLang="en-US" sz="2400" b="1" dirty="0" smtClean="0">
                <a:solidFill>
                  <a:srgbClr val="FF9933"/>
                </a:solidFill>
                <a:latin typeface="맑은 고딕" pitchFamily="50" charset="-127"/>
                <a:ea typeface="맑은 고딕" pitchFamily="50" charset="-127"/>
              </a:rPr>
              <a:t>질 높은 돌봄</a:t>
            </a:r>
            <a:r>
              <a:rPr lang="en-US" altLang="ko-KR" sz="2400" b="1" dirty="0" smtClean="0">
                <a:solidFill>
                  <a:srgbClr val="FF9933"/>
                </a:solidFill>
                <a:latin typeface="맑은 고딕" pitchFamily="50" charset="-127"/>
                <a:ea typeface="맑은 고딕" pitchFamily="50" charset="-127"/>
              </a:rPr>
              <a:t>(care)</a:t>
            </a:r>
            <a:r>
              <a:rPr lang="ko-KR" altLang="en-US" sz="2400" b="1" dirty="0" smtClean="0">
                <a:solidFill>
                  <a:srgbClr val="FF9933"/>
                </a:solidFill>
                <a:latin typeface="맑은 고딕" pitchFamily="50" charset="-127"/>
                <a:ea typeface="맑은 고딕" pitchFamily="50" charset="-127"/>
              </a:rPr>
              <a:t>과 서비스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를 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요구하고 제공받을 권리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400" b="1" dirty="0" smtClean="0">
                <a:solidFill>
                  <a:srgbClr val="FF9933"/>
                </a:solidFill>
                <a:latin typeface="맑은 고딕" pitchFamily="50" charset="-127"/>
                <a:ea typeface="맑은 고딕" pitchFamily="50" charset="-127"/>
              </a:rPr>
              <a:t>안전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하고 가정과 같은 환경에서 생활할 권리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시설 내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외부 활동에 </a:t>
            </a:r>
            <a:r>
              <a:rPr lang="ko-KR" altLang="en-US" sz="2400" b="1" dirty="0" smtClean="0">
                <a:solidFill>
                  <a:srgbClr val="FF9933"/>
                </a:solidFill>
                <a:latin typeface="맑은 고딕" pitchFamily="50" charset="-127"/>
                <a:ea typeface="맑은 고딕" pitchFamily="50" charset="-127"/>
              </a:rPr>
              <a:t>신체적 구속을 받지 않을 권리</a:t>
            </a:r>
            <a:endParaRPr lang="en-US" altLang="ko-KR" sz="2400" b="1" dirty="0" smtClean="0">
              <a:solidFill>
                <a:srgbClr val="FF9933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개인의 사생활과 </a:t>
            </a:r>
            <a:r>
              <a:rPr lang="ko-KR" altLang="en-US" sz="2400" b="1" dirty="0" smtClean="0">
                <a:solidFill>
                  <a:srgbClr val="FF9933"/>
                </a:solidFill>
                <a:latin typeface="맑은 고딕" pitchFamily="50" charset="-127"/>
                <a:ea typeface="맑은 고딕" pitchFamily="50" charset="-127"/>
              </a:rPr>
              <a:t>비밀 보장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에 대한 권리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시설 내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외부에서 개인 및 단체활동과 정치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문화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종교 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활동에 </a:t>
            </a:r>
            <a:r>
              <a:rPr lang="ko-KR" altLang="en-US" sz="2400" b="1" dirty="0">
                <a:solidFill>
                  <a:srgbClr val="FF9933"/>
                </a:solidFill>
                <a:latin typeface="맑은 고딕" pitchFamily="50" charset="-127"/>
                <a:ea typeface="맑은 고딕" pitchFamily="50" charset="-127"/>
              </a:rPr>
              <a:t>자</a:t>
            </a:r>
            <a:r>
              <a:rPr lang="ko-KR" altLang="en-US" sz="2400" b="1" dirty="0" smtClean="0">
                <a:solidFill>
                  <a:srgbClr val="FF9933"/>
                </a:solidFill>
                <a:latin typeface="맑은 고딕" pitchFamily="50" charset="-127"/>
                <a:ea typeface="맑은 고딕" pitchFamily="50" charset="-127"/>
              </a:rPr>
              <a:t>유롭게 참여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할 권리</a:t>
            </a:r>
            <a:endParaRPr lang="ko-KR" altLang="en-US" sz="24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" name="Picture 2" descr="\\복지재활팀장\공유폴더\복지재활팀\각 파트 파일\사례관리 파트\5. 매니저 개인폴더\장영희\2014노인학대\알린다그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4248" y="5808221"/>
            <a:ext cx="864096" cy="95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복지재활팀장\공유폴더\복지재활팀\각 파트 파일\사례관리 파트\5. 매니저 개인폴더\장영희\2014노인학대\알린다그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71897" y="5941148"/>
            <a:ext cx="744319" cy="82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노인시설 생활에서의 노인의 권리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837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53400" cy="864096"/>
          </a:xfrm>
        </p:spPr>
        <p:txBody>
          <a:bodyPr>
            <a:noAutofit/>
          </a:bodyPr>
          <a:lstStyle/>
          <a:p>
            <a:r>
              <a:rPr lang="ko-KR" altLang="en-US" sz="4500" b="1" dirty="0" smtClean="0"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노</a:t>
            </a:r>
            <a:endParaRPr lang="ko-KR" altLang="en-US" sz="4500" b="1" dirty="0">
              <a:latin typeface="THE외계인설명서" panose="02020503020101020101" pitchFamily="18" charset="-127"/>
              <a:ea typeface="THE외계인설명서" panose="02020503020101020101" pitchFamily="18" charset="-127"/>
              <a:cs typeface="THE외계인설명서" panose="02020503020101020101" pitchFamily="18" charset="-127"/>
            </a:endParaRPr>
          </a:p>
        </p:txBody>
      </p:sp>
      <p:pic>
        <p:nvPicPr>
          <p:cNvPr id="7" name="Picture 2" descr="C:\Users\장수원04\Desktop\새 폴더 (2)\7.PNG"/>
          <p:cNvPicPr>
            <a:picLocks noChangeAspect="1" noChangeArrowheads="1"/>
          </p:cNvPicPr>
          <p:nvPr/>
        </p:nvPicPr>
        <p:blipFill>
          <a:blip r:embed="rId2" cstate="print"/>
          <a:srcRect l="57190" t="49280" r="21424" b="29789"/>
          <a:stretch>
            <a:fillRect/>
          </a:stretch>
        </p:blipFill>
        <p:spPr bwMode="auto">
          <a:xfrm>
            <a:off x="5311596" y="2145468"/>
            <a:ext cx="2858277" cy="2351042"/>
          </a:xfrm>
          <a:prstGeom prst="rect">
            <a:avLst/>
          </a:prstGeom>
          <a:noFill/>
        </p:spPr>
      </p:pic>
      <p:pic>
        <p:nvPicPr>
          <p:cNvPr id="8" name="Picture 2" descr="C:\Users\장수원04\Desktop\새 폴더 (2)\7.PNG"/>
          <p:cNvPicPr>
            <a:picLocks noChangeAspect="1" noChangeArrowheads="1"/>
          </p:cNvPicPr>
          <p:nvPr/>
        </p:nvPicPr>
        <p:blipFill>
          <a:blip r:embed="rId2" cstate="print"/>
          <a:srcRect l="58333" t="14979" r="2870" b="52874"/>
          <a:stretch>
            <a:fillRect/>
          </a:stretch>
        </p:blipFill>
        <p:spPr bwMode="auto">
          <a:xfrm>
            <a:off x="179512" y="1529408"/>
            <a:ext cx="4633607" cy="3218367"/>
          </a:xfrm>
          <a:prstGeom prst="rect">
            <a:avLst/>
          </a:prstGeom>
          <a:noFill/>
        </p:spPr>
      </p:pic>
      <p:pic>
        <p:nvPicPr>
          <p:cNvPr id="9" name="Picture 2" descr="C:\Users\장수원04\Desktop\새 폴더 (2)\7.PNG"/>
          <p:cNvPicPr>
            <a:picLocks noChangeAspect="1" noChangeArrowheads="1"/>
          </p:cNvPicPr>
          <p:nvPr/>
        </p:nvPicPr>
        <p:blipFill>
          <a:blip r:embed="rId2" cstate="print"/>
          <a:srcRect l="58284" t="71561" r="4383" b="7090"/>
          <a:stretch>
            <a:fillRect/>
          </a:stretch>
        </p:blipFill>
        <p:spPr bwMode="auto">
          <a:xfrm>
            <a:off x="3743400" y="4528592"/>
            <a:ext cx="5400600" cy="232940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9552" y="425709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latin typeface="+mj-ea"/>
                <a:ea typeface="+mj-ea"/>
              </a:rPr>
              <a:t>노인학대 </a:t>
            </a:r>
            <a:r>
              <a:rPr lang="ko-KR" altLang="en-US" sz="4400" dirty="0" err="1" smtClean="0">
                <a:latin typeface="+mj-ea"/>
                <a:ea typeface="+mj-ea"/>
              </a:rPr>
              <a:t>대처방안및</a:t>
            </a:r>
            <a:r>
              <a:rPr lang="ko-KR" altLang="en-US" sz="4400" dirty="0" smtClean="0">
                <a:latin typeface="+mj-ea"/>
                <a:ea typeface="+mj-ea"/>
              </a:rPr>
              <a:t> 신고방법</a:t>
            </a:r>
            <a:endParaRPr lang="ko-KR" altLang="en-US" sz="4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9782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보건복지부센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14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케어매니저-3\Desktop\2014학대1\노인학대 그림\imagesCADA0Z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108" y="1988840"/>
            <a:ext cx="23336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113860" y="4293096"/>
            <a:ext cx="542969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400" b="1" dirty="0" smtClean="0">
                <a:latin typeface="HY엽서M" pitchFamily="18" charset="-127"/>
                <a:ea typeface="HY엽서M" pitchFamily="18" charset="-127"/>
              </a:rPr>
              <a:t>감사합니다</a:t>
            </a:r>
            <a:r>
              <a:rPr lang="en-US" altLang="ko-KR" sz="4400" b="1" dirty="0" smtClean="0">
                <a:latin typeface="HY엽서M" pitchFamily="18" charset="-127"/>
                <a:ea typeface="HY엽서M" pitchFamily="18" charset="-127"/>
              </a:rPr>
              <a:t>.</a:t>
            </a:r>
            <a:r>
              <a:rPr lang="ko-KR" altLang="en-US" sz="4400" b="1" dirty="0" smtClean="0">
                <a:latin typeface="HY엽서M" pitchFamily="18" charset="-127"/>
                <a:ea typeface="HY엽서M" pitchFamily="18" charset="-127"/>
              </a:rPr>
              <a:t> </a:t>
            </a:r>
            <a:endParaRPr lang="en-US" altLang="ko-KR" sz="4400" b="1" dirty="0" smtClean="0">
              <a:latin typeface="HY엽서M" pitchFamily="18" charset="-127"/>
              <a:ea typeface="HY엽서M" pitchFamily="18" charset="-127"/>
            </a:endParaRPr>
          </a:p>
          <a:p>
            <a:r>
              <a:rPr lang="ko-KR" altLang="en-US" sz="4400" b="1" dirty="0" smtClean="0">
                <a:latin typeface="HY엽서M" pitchFamily="18" charset="-127"/>
                <a:ea typeface="HY엽서M" pitchFamily="18" charset="-127"/>
              </a:rPr>
              <a:t>건강하세요</a:t>
            </a:r>
            <a:r>
              <a:rPr lang="en-US" altLang="ko-KR" sz="4400" b="1" dirty="0" smtClean="0">
                <a:latin typeface="HY엽서M" pitchFamily="18" charset="-127"/>
                <a:ea typeface="HY엽서M" pitchFamily="18" charset="-127"/>
              </a:rPr>
              <a:t>.</a:t>
            </a:r>
            <a:r>
              <a:rPr lang="ko-KR" altLang="en-US" sz="4400" b="1" dirty="0" smtClean="0">
                <a:latin typeface="HY엽서M" pitchFamily="18" charset="-127"/>
                <a:ea typeface="HY엽서M" pitchFamily="18" charset="-127"/>
              </a:rPr>
              <a:t> 어르신</a:t>
            </a:r>
            <a:r>
              <a:rPr lang="en-US" altLang="ko-KR" sz="4400" b="1" dirty="0" smtClean="0">
                <a:latin typeface="HY엽서M" pitchFamily="18" charset="-127"/>
                <a:ea typeface="HY엽서M" pitchFamily="18" charset="-127"/>
                <a:sym typeface="Wingdings" panose="05000000000000000000" pitchFamily="2" charset="2"/>
              </a:rPr>
              <a:t></a:t>
            </a:r>
            <a:endParaRPr lang="ko-KR" altLang="en-US" sz="4400" b="1" dirty="0">
              <a:latin typeface="HY엽서M" pitchFamily="18" charset="-127"/>
              <a:ea typeface="HY엽서M" pitchFamily="18" charset="-127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91" t="49921" r="17021" b="27812"/>
          <a:stretch/>
        </p:blipFill>
        <p:spPr bwMode="auto">
          <a:xfrm>
            <a:off x="3491880" y="0"/>
            <a:ext cx="5652120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3700" y="24414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ko-KR" altLang="en-US" sz="6700" b="1" dirty="0" smtClean="0">
                <a:latin typeface="휴먼모음T" pitchFamily="18" charset="-127"/>
                <a:ea typeface="휴먼모음T" pitchFamily="18" charset="-127"/>
              </a:rPr>
              <a:t> 목  차</a:t>
            </a:r>
            <a:endParaRPr lang="ko-KR" altLang="en-US" sz="6700" b="1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" name="정육면체 4"/>
          <p:cNvSpPr/>
          <p:nvPr/>
        </p:nvSpPr>
        <p:spPr bwMode="auto">
          <a:xfrm>
            <a:off x="1189906" y="2063033"/>
            <a:ext cx="285750" cy="285847"/>
          </a:xfrm>
          <a:prstGeom prst="cube">
            <a:avLst/>
          </a:prstGeom>
          <a:solidFill>
            <a:srgbClr val="E39463"/>
          </a:solidFill>
          <a:ln>
            <a:noFill/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" name="정육면체 5"/>
          <p:cNvSpPr/>
          <p:nvPr/>
        </p:nvSpPr>
        <p:spPr bwMode="auto">
          <a:xfrm>
            <a:off x="1189906" y="5517232"/>
            <a:ext cx="285750" cy="285847"/>
          </a:xfrm>
          <a:prstGeom prst="cube">
            <a:avLst/>
          </a:prstGeom>
          <a:solidFill>
            <a:srgbClr val="E39463"/>
          </a:solidFill>
          <a:ln>
            <a:noFill/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8" name="정육면체 7"/>
          <p:cNvSpPr/>
          <p:nvPr/>
        </p:nvSpPr>
        <p:spPr bwMode="auto">
          <a:xfrm>
            <a:off x="1189906" y="4869160"/>
            <a:ext cx="285750" cy="285847"/>
          </a:xfrm>
          <a:prstGeom prst="cube">
            <a:avLst/>
          </a:prstGeom>
          <a:solidFill>
            <a:srgbClr val="E39463"/>
          </a:solidFill>
          <a:ln>
            <a:noFill/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9" name="정육면체 8"/>
          <p:cNvSpPr/>
          <p:nvPr/>
        </p:nvSpPr>
        <p:spPr bwMode="auto">
          <a:xfrm>
            <a:off x="1189906" y="2708920"/>
            <a:ext cx="285750" cy="285847"/>
          </a:xfrm>
          <a:prstGeom prst="cube">
            <a:avLst/>
          </a:prstGeom>
          <a:solidFill>
            <a:srgbClr val="E39463"/>
          </a:solidFill>
          <a:ln>
            <a:noFill/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0" name="정육면체 9"/>
          <p:cNvSpPr/>
          <p:nvPr/>
        </p:nvSpPr>
        <p:spPr bwMode="auto">
          <a:xfrm>
            <a:off x="1189906" y="4151265"/>
            <a:ext cx="285750" cy="285847"/>
          </a:xfrm>
          <a:prstGeom prst="cube">
            <a:avLst/>
          </a:prstGeom>
          <a:solidFill>
            <a:srgbClr val="E39463"/>
          </a:solidFill>
          <a:ln>
            <a:noFill/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474375" y="1897668"/>
            <a:ext cx="3102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b="1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2800" b="1" dirty="0" smtClean="0">
                <a:latin typeface="휴먼모음T" pitchFamily="18" charset="-127"/>
                <a:ea typeface="휴먼모음T" pitchFamily="18" charset="-127"/>
              </a:rPr>
              <a:t>1. </a:t>
            </a:r>
            <a:r>
              <a:rPr lang="ko-KR" altLang="en-US" sz="2800" b="1" dirty="0" smtClean="0">
                <a:latin typeface="휴먼모음T" pitchFamily="18" charset="-127"/>
                <a:ea typeface="휴먼모음T" pitchFamily="18" charset="-127"/>
              </a:rPr>
              <a:t>노인학대의 정의</a:t>
            </a:r>
            <a:endParaRPr lang="ko-KR" altLang="en-US" sz="2800" b="1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649405" y="3284984"/>
            <a:ext cx="2941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 smtClean="0">
                <a:latin typeface="휴먼모음T" pitchFamily="18" charset="-127"/>
                <a:ea typeface="휴먼모음T" pitchFamily="18" charset="-127"/>
              </a:rPr>
              <a:t>3. </a:t>
            </a:r>
            <a:r>
              <a:rPr lang="ko-KR" altLang="en-US" sz="2800" b="1" dirty="0" smtClean="0">
                <a:latin typeface="휴먼모음T" pitchFamily="18" charset="-127"/>
                <a:ea typeface="휴먼모음T" pitchFamily="18" charset="-127"/>
              </a:rPr>
              <a:t>노인학대의 </a:t>
            </a:r>
            <a:r>
              <a:rPr lang="ko-KR" altLang="en-US" sz="2800" b="1" dirty="0">
                <a:latin typeface="휴먼모음T" pitchFamily="18" charset="-127"/>
                <a:ea typeface="휴먼모음T" pitchFamily="18" charset="-127"/>
              </a:rPr>
              <a:t>유형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1690553" y="3985900"/>
            <a:ext cx="5905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 smtClean="0">
                <a:latin typeface="휴먼모음T" pitchFamily="18" charset="-127"/>
                <a:ea typeface="휴먼모음T" pitchFamily="18" charset="-127"/>
              </a:rPr>
              <a:t>4. </a:t>
            </a:r>
            <a:r>
              <a:rPr lang="ko-KR" altLang="en-US" sz="2800" b="1" dirty="0" smtClean="0">
                <a:latin typeface="휴먼모음T" pitchFamily="18" charset="-127"/>
                <a:ea typeface="휴먼모음T" pitchFamily="18" charset="-127"/>
              </a:rPr>
              <a:t>노인시설에서 발견되는 주요 노인학대</a:t>
            </a:r>
            <a:endParaRPr lang="ko-KR" altLang="en-US" sz="28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691680" y="4725144"/>
            <a:ext cx="5035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 smtClean="0">
                <a:latin typeface="휴먼모음T" pitchFamily="18" charset="-127"/>
                <a:ea typeface="휴먼모음T" pitchFamily="18" charset="-127"/>
              </a:rPr>
              <a:t>5. </a:t>
            </a:r>
            <a:r>
              <a:rPr lang="ko-KR" altLang="en-US" sz="2800" b="1" dirty="0" smtClean="0">
                <a:latin typeface="휴먼모음T" pitchFamily="18" charset="-127"/>
                <a:ea typeface="휴먼모음T" pitchFamily="18" charset="-127"/>
              </a:rPr>
              <a:t>노인시설 생활에서 노인의 권리</a:t>
            </a:r>
            <a:endParaRPr lang="ko-KR" altLang="en-US" sz="28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696887" y="5445224"/>
            <a:ext cx="5035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 smtClean="0">
                <a:latin typeface="휴먼모음T" pitchFamily="18" charset="-127"/>
                <a:ea typeface="휴먼모음T" pitchFamily="18" charset="-127"/>
              </a:rPr>
              <a:t>6. </a:t>
            </a:r>
            <a:r>
              <a:rPr lang="ko-KR" altLang="en-US" sz="2800" b="1" dirty="0">
                <a:latin typeface="휴먼모음T" pitchFamily="18" charset="-127"/>
                <a:ea typeface="휴먼모음T" pitchFamily="18" charset="-127"/>
              </a:rPr>
              <a:t>노인학대 </a:t>
            </a:r>
            <a:r>
              <a:rPr lang="ko-KR" altLang="en-US" sz="2800" b="1" dirty="0" smtClean="0">
                <a:latin typeface="휴먼모음T" pitchFamily="18" charset="-127"/>
                <a:ea typeface="휴먼모음T" pitchFamily="18" charset="-127"/>
              </a:rPr>
              <a:t>대처방안 및 신고방법</a:t>
            </a:r>
            <a:endParaRPr lang="ko-KR" altLang="en-US" sz="2800" b="1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6" name="정육면체 15"/>
          <p:cNvSpPr/>
          <p:nvPr/>
        </p:nvSpPr>
        <p:spPr bwMode="auto">
          <a:xfrm>
            <a:off x="1189906" y="3431185"/>
            <a:ext cx="285750" cy="285847"/>
          </a:xfrm>
          <a:prstGeom prst="cube">
            <a:avLst/>
          </a:prstGeom>
          <a:solidFill>
            <a:srgbClr val="E39463"/>
          </a:solidFill>
          <a:ln>
            <a:noFill/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465648" y="2564904"/>
            <a:ext cx="3685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b="1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2800" b="1" dirty="0" smtClean="0">
                <a:latin typeface="휴먼모음T" pitchFamily="18" charset="-127"/>
                <a:ea typeface="휴먼모음T" pitchFamily="18" charset="-127"/>
              </a:rPr>
              <a:t>2. </a:t>
            </a:r>
            <a:r>
              <a:rPr lang="ko-KR" altLang="en-US" sz="2800" b="1" dirty="0" smtClean="0">
                <a:latin typeface="휴먼모음T" pitchFamily="18" charset="-127"/>
                <a:ea typeface="휴먼모음T" pitchFamily="18" charset="-127"/>
              </a:rPr>
              <a:t>노인학대의 특성   </a:t>
            </a:r>
            <a:endParaRPr lang="ko-KR" altLang="en-US" sz="2800" b="1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91" t="49921" r="17021" b="27812"/>
          <a:stretch/>
        </p:blipFill>
        <p:spPr bwMode="auto">
          <a:xfrm>
            <a:off x="3491880" y="0"/>
            <a:ext cx="5652120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42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91" t="49921" r="17021" b="27812"/>
          <a:stretch/>
        </p:blipFill>
        <p:spPr bwMode="auto">
          <a:xfrm>
            <a:off x="3491880" y="0"/>
            <a:ext cx="5652120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모서리가 둥근 직사각형 3"/>
          <p:cNvSpPr/>
          <p:nvPr/>
        </p:nvSpPr>
        <p:spPr>
          <a:xfrm>
            <a:off x="467544" y="4077072"/>
            <a:ext cx="8064896" cy="2088232"/>
          </a:xfrm>
          <a:prstGeom prst="roundRect">
            <a:avLst/>
          </a:prstGeom>
          <a:gradFill flip="none" rotWithShape="1">
            <a:gsLst>
              <a:gs pos="40000">
                <a:srgbClr val="FF9999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  <a:tileRect/>
          </a:gradFill>
          <a:ln>
            <a:gradFill>
              <a:gsLst>
                <a:gs pos="0">
                  <a:srgbClr val="FF9999"/>
                </a:gs>
                <a:gs pos="75000">
                  <a:srgbClr val="FF9999"/>
                </a:gs>
                <a:gs pos="100000">
                  <a:srgbClr val="FFCCCC"/>
                </a:gs>
              </a:gsLst>
              <a:lin ang="5400000" scaled="0"/>
            </a:gradFill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balanced" dir="t"/>
          </a:scene3d>
          <a:sp3d extrusionH="76200" contourW="12700" prstMaterial="plastic">
            <a:bevelT w="165100" prst="coolSlant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442520" cy="990600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 smtClean="0"/>
              <a:t>노인학대의 정의 </a:t>
            </a:r>
            <a:endParaRPr lang="ko-KR" altLang="en-US" sz="4500" b="1" dirty="0">
              <a:latin typeface="THE외계인설명서" panose="02020503020101020101" pitchFamily="18" charset="-127"/>
              <a:ea typeface="THE외계인설명서" panose="02020503020101020101" pitchFamily="18" charset="-127"/>
              <a:cs typeface="THE외계인설명서" panose="0202050302010102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sz="2800" b="1" dirty="0" smtClean="0">
                <a:solidFill>
                  <a:srgbClr val="000099"/>
                </a:solidFill>
                <a:latin typeface="맑은 고딕" pitchFamily="50" charset="-127"/>
                <a:ea typeface="맑은 고딕" pitchFamily="50" charset="-127"/>
              </a:rPr>
              <a:t>  노인학대</a:t>
            </a:r>
            <a:r>
              <a:rPr lang="ko-KR" altLang="en-US" sz="2800" dirty="0" smtClean="0">
                <a:latin typeface="맑은 고딕" pitchFamily="50" charset="-127"/>
                <a:ea typeface="맑은 고딕" pitchFamily="50" charset="-127"/>
              </a:rPr>
              <a:t>라 </a:t>
            </a:r>
            <a:r>
              <a:rPr lang="ko-KR" altLang="en-US" sz="2800" dirty="0">
                <a:latin typeface="맑은 고딕" pitchFamily="50" charset="-127"/>
                <a:ea typeface="맑은 고딕" pitchFamily="50" charset="-127"/>
              </a:rPr>
              <a:t>함은 노인에 대하여 신체적</a:t>
            </a:r>
            <a:r>
              <a:rPr lang="en-US" altLang="ko-KR" sz="28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800" dirty="0" smtClean="0">
                <a:latin typeface="맑은 고딕" pitchFamily="50" charset="-127"/>
                <a:ea typeface="맑은 고딕" pitchFamily="50" charset="-127"/>
              </a:rPr>
              <a:t>정신적</a:t>
            </a:r>
            <a:r>
              <a:rPr lang="en-US" altLang="ko-KR" sz="2800" dirty="0">
                <a:latin typeface="맑은 고딕" pitchFamily="50" charset="-127"/>
                <a:ea typeface="맑은 고딕" pitchFamily="50" charset="-127"/>
              </a:rPr>
              <a:t>, </a:t>
            </a:r>
            <a:endParaRPr lang="en-US" altLang="ko-KR" sz="28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800" dirty="0" smtClean="0">
                <a:latin typeface="맑은 고딕" pitchFamily="50" charset="-127"/>
                <a:ea typeface="맑은 고딕" pitchFamily="50" charset="-127"/>
              </a:rPr>
              <a:t>정서적</a:t>
            </a:r>
            <a:r>
              <a:rPr lang="en-US" altLang="ko-KR" sz="28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800" dirty="0">
                <a:latin typeface="맑은 고딕" pitchFamily="50" charset="-127"/>
                <a:ea typeface="맑은 고딕" pitchFamily="50" charset="-127"/>
              </a:rPr>
              <a:t>성적 폭력 및 경제적 </a:t>
            </a:r>
            <a:r>
              <a:rPr lang="ko-KR" altLang="en-US" sz="2800" dirty="0" smtClean="0">
                <a:latin typeface="맑은 고딕" pitchFamily="50" charset="-127"/>
                <a:ea typeface="맑은 고딕" pitchFamily="50" charset="-127"/>
              </a:rPr>
              <a:t>착취</a:t>
            </a:r>
            <a:r>
              <a:rPr lang="en-US" altLang="ko-KR" sz="28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dirty="0" smtClean="0">
                <a:latin typeface="맑은 고딕" pitchFamily="50" charset="-127"/>
                <a:ea typeface="맑은 고딕" pitchFamily="50" charset="-127"/>
              </a:rPr>
              <a:t>또는 </a:t>
            </a:r>
            <a:r>
              <a:rPr lang="ko-KR" altLang="en-US" sz="2800" dirty="0">
                <a:latin typeface="맑은 고딕" pitchFamily="50" charset="-127"/>
                <a:ea typeface="맑은 고딕" pitchFamily="50" charset="-127"/>
              </a:rPr>
              <a:t>가혹행위를 </a:t>
            </a:r>
            <a:r>
              <a:rPr lang="ko-KR" altLang="en-US" sz="2800" dirty="0" smtClean="0">
                <a:latin typeface="맑은 고딕" pitchFamily="50" charset="-127"/>
                <a:ea typeface="맑은 고딕" pitchFamily="50" charset="-127"/>
              </a:rPr>
              <a:t>하거나</a:t>
            </a:r>
            <a:endParaRPr lang="en-US" altLang="ko-KR" sz="28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8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dirty="0">
                <a:latin typeface="맑은 고딕" pitchFamily="50" charset="-127"/>
                <a:ea typeface="맑은 고딕" pitchFamily="50" charset="-127"/>
              </a:rPr>
              <a:t>유기 </a:t>
            </a:r>
            <a:r>
              <a:rPr lang="ko-KR" altLang="en-US" sz="2800" dirty="0" smtClean="0">
                <a:latin typeface="맑은 고딕" pitchFamily="50" charset="-127"/>
                <a:ea typeface="맑은 고딕" pitchFamily="50" charset="-127"/>
              </a:rPr>
              <a:t>또는</a:t>
            </a:r>
            <a:r>
              <a:rPr lang="en-US" altLang="ko-KR" sz="28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dirty="0" smtClean="0">
                <a:latin typeface="맑은 고딕" pitchFamily="50" charset="-127"/>
                <a:ea typeface="맑은 고딕" pitchFamily="50" charset="-127"/>
              </a:rPr>
              <a:t>방임하는 </a:t>
            </a:r>
            <a:r>
              <a:rPr lang="ko-KR" altLang="en-US" sz="2800" dirty="0">
                <a:latin typeface="맑은 고딕" pitchFamily="50" charset="-127"/>
                <a:ea typeface="맑은 고딕" pitchFamily="50" charset="-127"/>
              </a:rPr>
              <a:t>것을 </a:t>
            </a:r>
            <a:r>
              <a:rPr lang="ko-KR" altLang="en-US" sz="2800" dirty="0" smtClean="0">
                <a:latin typeface="맑은 고딕" pitchFamily="50" charset="-127"/>
                <a:ea typeface="맑은 고딕" pitchFamily="50" charset="-127"/>
              </a:rPr>
              <a:t>말하고 있습니다</a:t>
            </a:r>
            <a:r>
              <a:rPr lang="en-US" altLang="ko-KR" sz="2800" dirty="0" smtClean="0"/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800" dirty="0"/>
              <a:t> </a:t>
            </a:r>
            <a:r>
              <a:rPr lang="en-US" altLang="ko-KR" sz="2800" dirty="0" smtClean="0"/>
              <a:t>                                                    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노인복지법 제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조의 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2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제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2400" b="1" dirty="0">
                <a:latin typeface="맑은 고딕" pitchFamily="50" charset="-127"/>
                <a:ea typeface="맑은 고딕" pitchFamily="50" charset="-127"/>
              </a:rPr>
              <a:t>호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2400" dirty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 즉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노인학대는 노인의 가족 또는 타인이 노인에게 신체적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정서적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성적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경제적으로 고통이나 장해를 주는 행위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또</a:t>
            </a:r>
            <a:r>
              <a:rPr lang="ko-KR" altLang="en-US" sz="2400" dirty="0">
                <a:latin typeface="맑은 고딕" pitchFamily="50" charset="-127"/>
                <a:ea typeface="맑은 고딕" pitchFamily="50" charset="-127"/>
              </a:rPr>
              <a:t>는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노인에게 필요한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최소한의 적절한 보호조차 제공하지 않는 방임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자기방임 및 유기 등의 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행위를 하는 것입니다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693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91" t="49921" r="17021" b="27812"/>
          <a:stretch/>
        </p:blipFill>
        <p:spPr bwMode="auto">
          <a:xfrm>
            <a:off x="3491880" y="0"/>
            <a:ext cx="5652120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다이어그램 6"/>
          <p:cNvGraphicFramePr/>
          <p:nvPr>
            <p:extLst>
              <p:ext uri="{D42A27DB-BD31-4B8C-83A1-F6EECF244321}">
                <p14:modId xmlns:p14="http://schemas.microsoft.com/office/powerpoint/2010/main" val="3029361870"/>
              </p:ext>
            </p:extLst>
          </p:nvPr>
        </p:nvGraphicFramePr>
        <p:xfrm>
          <a:off x="1043608" y="2060848"/>
          <a:ext cx="72728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노인학대의  특성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51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91" t="49921" r="17021" b="27812"/>
          <a:stretch/>
        </p:blipFill>
        <p:spPr bwMode="auto">
          <a:xfrm>
            <a:off x="3491880" y="0"/>
            <a:ext cx="5652120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26477"/>
            <a:ext cx="8534471" cy="990600"/>
          </a:xfrm>
        </p:spPr>
        <p:txBody>
          <a:bodyPr>
            <a:noAutofit/>
          </a:bodyPr>
          <a:lstStyle/>
          <a:p>
            <a:pPr algn="ctr"/>
            <a:r>
              <a:rPr lang="en-US" altLang="ko-KR" sz="4500" b="1" dirty="0" smtClean="0"/>
              <a:t> </a:t>
            </a:r>
            <a:r>
              <a:rPr lang="ko-KR" altLang="en-US" sz="4500" b="1" dirty="0" smtClean="0"/>
              <a:t>노인학대의 유형</a:t>
            </a:r>
            <a:r>
              <a:rPr lang="en-US" altLang="ko-KR" sz="4500" b="1" dirty="0" smtClean="0"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3</a:t>
            </a:r>
            <a:endParaRPr lang="ko-KR" altLang="en-US" sz="4500" b="1" dirty="0">
              <a:latin typeface="THE외계인설명서" panose="02020503020101020101" pitchFamily="18" charset="-127"/>
              <a:ea typeface="THE외계인설명서" panose="02020503020101020101" pitchFamily="18" charset="-127"/>
              <a:cs typeface="THE외계인설명서" panose="02020503020101020101" pitchFamily="18" charset="-127"/>
            </a:endParaRPr>
          </a:p>
        </p:txBody>
      </p:sp>
      <p:pic>
        <p:nvPicPr>
          <p:cNvPr id="4" name="Picture 2" descr="C:\Users\케어매니저-3\Desktop\2014학대1\노인학대 그림\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3240360" cy="411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54387" y="5456364"/>
            <a:ext cx="4881465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44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노인학대 유형별 빈도를 보면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br>
              <a:rPr lang="en-US" altLang="ko-KR" dirty="0" smtClean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신체 및 정서적 학대 유형이 높게 나타납니다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그러나 방임도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12%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로 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간과할 수치는 아닙니다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8" name="차트 7"/>
          <p:cNvGraphicFramePr/>
          <p:nvPr>
            <p:extLst>
              <p:ext uri="{D42A27DB-BD31-4B8C-83A1-F6EECF244321}">
                <p14:modId xmlns:p14="http://schemas.microsoft.com/office/powerpoint/2010/main" val="120529592"/>
              </p:ext>
            </p:extLst>
          </p:nvPr>
        </p:nvGraphicFramePr>
        <p:xfrm>
          <a:off x="3851920" y="2194410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54662" y="1649125"/>
            <a:ext cx="338906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b="1" dirty="0" smtClean="0">
                <a:latin typeface="+mn-ea"/>
                <a:ea typeface="+mn-ea"/>
              </a:rPr>
              <a:t>-</a:t>
            </a:r>
            <a:r>
              <a:rPr lang="ko-KR" altLang="en-US" sz="1700" b="1" dirty="0" smtClean="0">
                <a:latin typeface="+mn-ea"/>
                <a:ea typeface="+mn-ea"/>
              </a:rPr>
              <a:t>노인학대유형 통계자료</a:t>
            </a:r>
            <a:r>
              <a:rPr lang="en-US" altLang="ko-KR" sz="1700" b="1" dirty="0" smtClean="0">
                <a:latin typeface="+mn-ea"/>
                <a:ea typeface="+mn-ea"/>
              </a:rPr>
              <a:t>, </a:t>
            </a:r>
            <a:r>
              <a:rPr lang="ko-KR" altLang="en-US" sz="1700" b="1" dirty="0" smtClean="0">
                <a:latin typeface="+mn-ea"/>
                <a:ea typeface="+mn-ea"/>
              </a:rPr>
              <a:t>중앙노인보호전문기관</a:t>
            </a:r>
            <a:r>
              <a:rPr lang="en-US" altLang="ko-KR" sz="1700" b="1" dirty="0" smtClean="0">
                <a:latin typeface="+mn-ea"/>
                <a:ea typeface="+mn-ea"/>
              </a:rPr>
              <a:t>(2016)-</a:t>
            </a:r>
            <a:endParaRPr lang="ko-KR" altLang="en-US" sz="17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8600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91" t="49921" r="17021" b="27812"/>
          <a:stretch/>
        </p:blipFill>
        <p:spPr bwMode="auto">
          <a:xfrm>
            <a:off x="3491880" y="0"/>
            <a:ext cx="5652120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</a:rPr>
              <a:t>신체적 학대</a:t>
            </a:r>
            <a:endParaRPr lang="ko-KR" altLang="en-US" sz="5300" b="1" dirty="0">
              <a:solidFill>
                <a:schemeClr val="accent6">
                  <a:lumMod val="75000"/>
                </a:schemeClr>
              </a:solidFill>
              <a:latin typeface="THE외계인설명서" panose="02020503020101020101" pitchFamily="18" charset="-127"/>
              <a:ea typeface="THE외계인설명서" panose="02020503020101020101" pitchFamily="18" charset="-127"/>
              <a:cs typeface="THE외계인설명서" panose="02020503020101020101" pitchFamily="18" charset="-127"/>
            </a:endParaRPr>
          </a:p>
        </p:txBody>
      </p:sp>
      <p:pic>
        <p:nvPicPr>
          <p:cNvPr id="4" name="Picture 2" descr="\\복지재활팀장\공유폴더\복지재활팀\각 파트 파일\사례관리 파트\5. 매니저 개인폴더\장영희\2014노인학대\알린다그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케어매니저-3\Desktop\2014학대1\노인학대 그림\신체적학대_copy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4249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40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91" t="49921" r="17021" b="27812"/>
          <a:stretch/>
        </p:blipFill>
        <p:spPr bwMode="auto">
          <a:xfrm>
            <a:off x="3491880" y="0"/>
            <a:ext cx="5652120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442520" cy="990600"/>
          </a:xfrm>
        </p:spPr>
        <p:txBody>
          <a:bodyPr>
            <a:noAutofit/>
          </a:bodyPr>
          <a:lstStyle/>
          <a:p>
            <a:pPr algn="ctr"/>
            <a:r>
              <a:rPr lang="en-US" altLang="ko-KR" sz="4800" b="1" dirty="0" smtClean="0">
                <a:solidFill>
                  <a:srgbClr val="FF7C80"/>
                </a:solidFill>
              </a:rPr>
              <a:t>       </a:t>
            </a:r>
            <a:r>
              <a:rPr lang="ko-KR" altLang="en-US" sz="4800" b="1" dirty="0" smtClean="0">
                <a:solidFill>
                  <a:srgbClr val="FF7C80"/>
                </a:solidFill>
              </a:rPr>
              <a:t>정서적 학대</a:t>
            </a:r>
            <a:endParaRPr lang="ko-KR" altLang="en-US" sz="4800" b="1" dirty="0">
              <a:solidFill>
                <a:srgbClr val="FF7C80"/>
              </a:solidFill>
              <a:latin typeface="THE외계인설명서" panose="02020503020101020101" pitchFamily="18" charset="-127"/>
              <a:ea typeface="THE외계인설명서" panose="02020503020101020101" pitchFamily="18" charset="-127"/>
              <a:cs typeface="THE외계인설명서" panose="02020503020101020101" pitchFamily="18" charset="-127"/>
            </a:endParaRPr>
          </a:p>
        </p:txBody>
      </p:sp>
      <p:pic>
        <p:nvPicPr>
          <p:cNvPr id="4" name="Picture 2" descr="\\복지재활팀장\공유폴더\복지재활팀\각 파트 파일\사례관리 파트\5. 매니저 개인폴더\장영희\2014노인학대\알린다그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100811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케어매니저-3\Desktop\2014학대1\노인학대 그림\정서적학대_copy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49694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73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91" t="49921" r="17021" b="27812"/>
          <a:stretch/>
        </p:blipFill>
        <p:spPr bwMode="auto">
          <a:xfrm>
            <a:off x="3491880" y="0"/>
            <a:ext cx="5652120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28600"/>
            <a:ext cx="8298504" cy="990600"/>
          </a:xfrm>
        </p:spPr>
        <p:txBody>
          <a:bodyPr>
            <a:noAutofit/>
          </a:bodyPr>
          <a:lstStyle/>
          <a:p>
            <a:pPr algn="ctr"/>
            <a:r>
              <a:rPr lang="en-US" altLang="ko-KR" sz="4800" b="1" dirty="0" smtClean="0">
                <a:solidFill>
                  <a:schemeClr val="accent3">
                    <a:lumMod val="75000"/>
                  </a:schemeClr>
                </a:solidFill>
              </a:rPr>
              <a:t>      </a:t>
            </a:r>
            <a:r>
              <a:rPr lang="ko-KR" altLang="en-US" sz="4800" b="1" dirty="0" smtClean="0">
                <a:solidFill>
                  <a:schemeClr val="accent3">
                    <a:lumMod val="75000"/>
                  </a:schemeClr>
                </a:solidFill>
              </a:rPr>
              <a:t>성적 학대</a:t>
            </a:r>
            <a:r>
              <a:rPr lang="en-US" altLang="ko-KR" sz="5500" b="1" dirty="0" smtClean="0">
                <a:solidFill>
                  <a:schemeClr val="accent3">
                    <a:lumMod val="75000"/>
                  </a:schemeClr>
                </a:solidFill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③</a:t>
            </a:r>
            <a:endParaRPr lang="ko-KR" altLang="en-US" sz="4800" b="1" dirty="0">
              <a:solidFill>
                <a:schemeClr val="accent3">
                  <a:lumMod val="75000"/>
                </a:schemeClr>
              </a:solidFill>
              <a:latin typeface="THE외계인설명서" panose="02020503020101020101" pitchFamily="18" charset="-127"/>
              <a:ea typeface="THE외계인설명서" panose="02020503020101020101" pitchFamily="18" charset="-127"/>
              <a:cs typeface="THE외계인설명서" panose="02020503020101020101" pitchFamily="18" charset="-127"/>
            </a:endParaRPr>
          </a:p>
        </p:txBody>
      </p:sp>
      <p:pic>
        <p:nvPicPr>
          <p:cNvPr id="4" name="Picture 2" descr="\\복지재활팀장\공유폴더\복지재활팀\각 파트 파일\사례관리 파트\5. 매니저 개인폴더\장영희\2014노인학대\알린다그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08012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케어매니저-3\Desktop\2014학대1\노인학대 그림\성적학대_copy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49694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93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91" t="49921" r="17021" b="27812"/>
          <a:stretch/>
        </p:blipFill>
        <p:spPr bwMode="auto">
          <a:xfrm>
            <a:off x="3491880" y="0"/>
            <a:ext cx="5652120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n-US" altLang="ko-KR" sz="4800" b="1" dirty="0" smtClean="0">
                <a:solidFill>
                  <a:schemeClr val="accent2"/>
                </a:solidFill>
              </a:rPr>
              <a:t>     </a:t>
            </a:r>
            <a:r>
              <a:rPr lang="ko-KR" altLang="en-US" sz="4800" b="1" dirty="0" smtClean="0">
                <a:solidFill>
                  <a:schemeClr val="accent2"/>
                </a:solidFill>
              </a:rPr>
              <a:t>경제적 학대</a:t>
            </a:r>
            <a:endParaRPr lang="ko-KR" altLang="en-US" sz="4800" b="1" dirty="0">
              <a:solidFill>
                <a:schemeClr val="accent2"/>
              </a:solidFill>
              <a:latin typeface="THE외계인설명서" panose="02020503020101020101" pitchFamily="18" charset="-127"/>
              <a:ea typeface="THE외계인설명서" panose="02020503020101020101" pitchFamily="18" charset="-127"/>
              <a:cs typeface="THE외계인설명서" panose="02020503020101020101" pitchFamily="18" charset="-127"/>
            </a:endParaRPr>
          </a:p>
        </p:txBody>
      </p:sp>
      <p:pic>
        <p:nvPicPr>
          <p:cNvPr id="4" name="Picture 2" descr="\\복지재활팀장\공유폴더\복지재활팀\각 파트 파일\사례관리 파트\5. 매니저 개인폴더\장영희\2014노인학대\알린다그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08012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케어매니저-3\Desktop\2014학대1\노인학대 그림\경제적학대_착취_copy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42493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46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1912</TotalTime>
  <Words>382</Words>
  <Application>Microsoft Office PowerPoint</Application>
  <PresentationFormat>화면 슬라이드 쇼(4:3)</PresentationFormat>
  <Paragraphs>81</Paragraphs>
  <Slides>17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9" baseType="lpstr">
      <vt:lpstr>08서울남산체 B</vt:lpstr>
      <vt:lpstr>HY얕은샘물M</vt:lpstr>
      <vt:lpstr>HY엽서M</vt:lpstr>
      <vt:lpstr>THE외계인설명서</vt:lpstr>
      <vt:lpstr>굴림</vt:lpstr>
      <vt:lpstr>맑은 고딕</vt:lpstr>
      <vt:lpstr>휴먼모음T</vt:lpstr>
      <vt:lpstr>Tw Cen MT</vt:lpstr>
      <vt:lpstr>Wingdings</vt:lpstr>
      <vt:lpstr>Wingdings 2</vt:lpstr>
      <vt:lpstr>Wingdings 3</vt:lpstr>
      <vt:lpstr>가을</vt:lpstr>
      <vt:lpstr>PowerPoint 프레젠테이션</vt:lpstr>
      <vt:lpstr> 목  차</vt:lpstr>
      <vt:lpstr>노인학대의 정의 </vt:lpstr>
      <vt:lpstr>노인학대의  특성</vt:lpstr>
      <vt:lpstr> 노인학대의 유형3</vt:lpstr>
      <vt:lpstr>    신체적 학대</vt:lpstr>
      <vt:lpstr>       정서적 학대</vt:lpstr>
      <vt:lpstr>      성적 학대③</vt:lpstr>
      <vt:lpstr>     경제적 학대</vt:lpstr>
      <vt:lpstr>      방임  ⑤ 방 임</vt:lpstr>
      <vt:lpstr>                    자기방임</vt:lpstr>
      <vt:lpstr>                       유기</vt:lpstr>
      <vt:lpstr>4</vt:lpstr>
      <vt:lpstr>노인시설 생활에서의 노인의 권리</vt:lpstr>
      <vt:lpstr>노</vt:lpstr>
      <vt:lpstr>PowerPoint 프레젠테이션</vt:lpstr>
      <vt:lpstr>PowerPoint 프레젠테이션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dc:description>무단 복제 배포시 법적 불이익을 받을 수 있습니다.</dc:description>
  <cp:lastModifiedBy>수명산요양원</cp:lastModifiedBy>
  <cp:revision>163</cp:revision>
  <cp:lastPrinted>2020-08-13T06:35:59Z</cp:lastPrinted>
  <dcterms:created xsi:type="dcterms:W3CDTF">2014-05-25T11:55:44Z</dcterms:created>
  <dcterms:modified xsi:type="dcterms:W3CDTF">2020-08-13T07:02:04Z</dcterms:modified>
  <cp:category>본 문서의 저작권은 비즈폼에 있습니다.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게시자">
    <vt:lpwstr>비즈폼</vt:lpwstr>
  </property>
</Properties>
</file>